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wmf" ContentType="image/x-wmf"/>
  <Default Extension="xml" ContentType="applicatio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theme/theme2.xml" ContentType="application/vnd.openxmlformats-officedocument.theme+xml"/>
  <Override PartName="/ppt/theme/theme1.xml" ContentType="application/vnd.openxmlformats-officedocument.theme+xml"/>
  <Override PartName="/ppt/notesMasters/notesMaster1.xml" ContentType="application/vnd.openxmlformats-officedocument.presentationml.notesMaster+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ppt/tags/tag12.xml" ContentType="application/vnd.openxmlformats-officedocument.presentationml.tags+xml"/>
  <Override PartName="/ppt/tags/tag13.xml" ContentType="application/vnd.openxmlformats-officedocument.presentationml.tags+xml"/>
  <Override PartName="/ppt/tags/tag1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ppt/tags/tag10.xml" ContentType="application/vnd.openxmlformats-officedocument.presentationml.tags+xml"/>
  <Override PartName="/ppt/tags/tag9.xml" ContentType="application/vnd.openxmlformats-officedocument.presentationml.tags+xml"/>
  <Override PartName="/ppt/tags/tag4.xml" ContentType="application/vnd.openxmlformats-officedocument.presentationml.tags+xml"/>
  <Override PartName="/ppt/tags/tag8.xml" ContentType="application/vnd.openxmlformats-officedocument.presentationml.tags+xml"/>
  <Override PartName="/ppt/tags/tag7.xml" ContentType="application/vnd.openxmlformats-officedocument.presentationml.tags+xml"/>
  <Override PartName="/ppt/tags/tag6.xml" ContentType="application/vnd.openxmlformats-officedocument.presentationml.tags+xml"/>
  <Override PartName="/ppt/tags/tag5.xml" ContentType="application/vnd.openxmlformats-officedocument.presentationml.tags+xml"/>
  <Override PartName="/ppt/tags/tag3.xml" ContentType="application/vnd.openxmlformats-officedocument.presentationml.tags+xml"/>
  <Override PartName="/ppt/tags/tag2.xml" ContentType="application/vnd.openxmlformats-officedocument.presentationml.tags+xml"/>
  <Override PartName="/ppt/tags/tag1.xml" ContentType="application/vnd.openxmlformats-officedocument.presentationml.tags+xml"/>
  <Override PartName="/ppt/tags/tag14.xml" ContentType="application/vnd.openxmlformats-officedocument.presentationml.tags+xml"/>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2210" r:id="rId2"/>
    <p:sldId id="1217" r:id="rId3"/>
    <p:sldId id="768" r:id="rId4"/>
    <p:sldId id="2423" r:id="rId5"/>
    <p:sldId id="1216" r:id="rId6"/>
    <p:sldId id="1219" r:id="rId7"/>
    <p:sldId id="1464" r:id="rId8"/>
    <p:sldId id="1229" r:id="rId9"/>
    <p:sldId id="1221" r:id="rId10"/>
    <p:sldId id="1223" r:id="rId11"/>
    <p:sldId id="1224" r:id="rId12"/>
    <p:sldId id="2430" r:id="rId13"/>
    <p:sldId id="2431" r:id="rId14"/>
    <p:sldId id="1226" r:id="rId15"/>
    <p:sldId id="2425" r:id="rId16"/>
    <p:sldId id="1227" r:id="rId17"/>
    <p:sldId id="2426" r:id="rId18"/>
    <p:sldId id="243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58" autoAdjust="0"/>
    <p:restoredTop sz="94660"/>
  </p:normalViewPr>
  <p:slideViewPr>
    <p:cSldViewPr snapToGrid="0">
      <p:cViewPr varScale="1">
        <p:scale>
          <a:sx n="92" d="100"/>
          <a:sy n="92" d="100"/>
        </p:scale>
        <p:origin x="1099" y="8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ustomXml" Target="../customXml/item2.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AE0DF06-CA99-4F0A-9C36-13A7012EEC9E}" type="datetimeFigureOut">
              <a:rPr lang="en-US" smtClean="0"/>
              <a:t>1/12/2023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B59CE6A-EE1B-4855-96EF-6AADEA7471A1}" type="slidenum">
              <a:rPr lang="en-US" smtClean="0"/>
              <a:t>‹#›</a:t>
            </a:fld>
            <a:endParaRPr lang="en-US"/>
          </a:p>
        </p:txBody>
      </p:sp>
    </p:spTree>
    <p:extLst>
      <p:ext uri="{BB962C8B-B14F-4D97-AF65-F5344CB8AC3E}">
        <p14:creationId xmlns:p14="http://schemas.microsoft.com/office/powerpoint/2010/main" val="12940242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19" name="Rectangle 2"/>
          <p:cNvSpPr>
            <a:spLocks noGrp="1" noRot="1" noChangeAspect="1" noChangeArrowheads="1" noTextEdit="1"/>
          </p:cNvSpPr>
          <p:nvPr>
            <p:ph type="sldImg"/>
          </p:nvPr>
        </p:nvSpPr>
        <p:spPr>
          <a:ln/>
        </p:spPr>
      </p:sp>
      <p:sp>
        <p:nvSpPr>
          <p:cNvPr id="239620" name="Rectangle 3"/>
          <p:cNvSpPr>
            <a:spLocks noGrp="1" noChangeArrowheads="1"/>
          </p:cNvSpPr>
          <p:nvPr>
            <p:ph type="body" idx="1"/>
          </p:nvPr>
        </p:nvSpPr>
        <p:spPr>
          <a:noFill/>
          <a:ln/>
        </p:spPr>
        <p:txBody>
          <a:bodyPr/>
          <a:lstStyle/>
          <a:p>
            <a:endParaRPr lang="en-US">
              <a:latin typeface="Times"/>
            </a:endParaRPr>
          </a:p>
        </p:txBody>
      </p:sp>
      <p:sp>
        <p:nvSpPr>
          <p:cNvPr id="239621" name="Footer Placeholder 4"/>
          <p:cNvSpPr>
            <a:spLocks noGrp="1"/>
          </p:cNvSpPr>
          <p:nvPr>
            <p:ph type="ftr" sz="quarter" idx="4"/>
          </p:nvPr>
        </p:nvSpPr>
        <p:spPr>
          <a:noFill/>
        </p:spPr>
        <p:txBody>
          <a:bodyPr/>
          <a:lstStyle/>
          <a:p>
            <a:pPr defTabSz="990404"/>
            <a:r>
              <a:rPr lang="en-US" altLang="en-US" dirty="0">
                <a:solidFill>
                  <a:prstClr val="black"/>
                </a:solidFill>
                <a:latin typeface="Times"/>
              </a:rPr>
              <a:t>December 1&amp;2, 2008 San Francisco</a:t>
            </a:r>
          </a:p>
        </p:txBody>
      </p:sp>
      <p:sp>
        <p:nvSpPr>
          <p:cNvPr id="239622" name="Header Placeholder 5"/>
          <p:cNvSpPr>
            <a:spLocks noGrp="1"/>
          </p:cNvSpPr>
          <p:nvPr>
            <p:ph type="hdr" sz="quarter"/>
          </p:nvPr>
        </p:nvSpPr>
        <p:spPr>
          <a:noFill/>
        </p:spPr>
        <p:txBody>
          <a:bodyPr/>
          <a:lstStyle/>
          <a:p>
            <a:pPr defTabSz="990404"/>
            <a:r>
              <a:rPr lang="en-US" altLang="en-US" dirty="0">
                <a:solidFill>
                  <a:prstClr val="black"/>
                </a:solidFill>
                <a:latin typeface="Times"/>
              </a:rPr>
              <a:t>Crafting Successful Public Private </a:t>
            </a:r>
            <a:r>
              <a:rPr lang="en-US" altLang="en-US" dirty="0" err="1">
                <a:solidFill>
                  <a:prstClr val="black"/>
                </a:solidFill>
                <a:latin typeface="Times"/>
              </a:rPr>
              <a:t>Parnerships</a:t>
            </a:r>
            <a:endParaRPr lang="en-US" altLang="en-US" dirty="0">
              <a:solidFill>
                <a:prstClr val="black"/>
              </a:solidFill>
              <a:latin typeface="Times"/>
            </a:endParaRPr>
          </a:p>
        </p:txBody>
      </p:sp>
    </p:spTree>
    <p:extLst>
      <p:ext uri="{BB962C8B-B14F-4D97-AF65-F5344CB8AC3E}">
        <p14:creationId xmlns:p14="http://schemas.microsoft.com/office/powerpoint/2010/main" val="411997465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4915" name="Rectangle 2"/>
          <p:cNvSpPr>
            <a:spLocks noGrp="1" noRot="1" noChangeAspect="1" noChangeArrowheads="1" noTextEdit="1"/>
          </p:cNvSpPr>
          <p:nvPr>
            <p:ph type="sldImg"/>
          </p:nvPr>
        </p:nvSpPr>
        <p:spPr>
          <a:xfrm>
            <a:off x="1371600" y="1143000"/>
            <a:ext cx="4114800" cy="3086100"/>
          </a:xfrm>
          <a:ln/>
        </p:spPr>
      </p:sp>
      <p:sp>
        <p:nvSpPr>
          <p:cNvPr id="294916" name="Rectangle 3"/>
          <p:cNvSpPr>
            <a:spLocks noGrp="1" noChangeArrowheads="1"/>
          </p:cNvSpPr>
          <p:nvPr>
            <p:ph type="body" idx="1"/>
          </p:nvPr>
        </p:nvSpPr>
        <p:spPr>
          <a:noFill/>
          <a:ln/>
        </p:spPr>
        <p:txBody>
          <a:bodyPr/>
          <a:lstStyle/>
          <a:p>
            <a:pPr eaLnBrk="1" hangingPunct="1"/>
            <a:endParaRPr lang="en-US">
              <a:latin typeface="Times"/>
            </a:endParaRPr>
          </a:p>
        </p:txBody>
      </p:sp>
      <p:sp>
        <p:nvSpPr>
          <p:cNvPr id="294917" name="Footer Placeholder 4"/>
          <p:cNvSpPr>
            <a:spLocks noGrp="1"/>
          </p:cNvSpPr>
          <p:nvPr>
            <p:ph type="ftr" sz="quarter" idx="4"/>
          </p:nvPr>
        </p:nvSpPr>
        <p:spPr>
          <a:noFill/>
        </p:spPr>
        <p:txBody>
          <a:bodyPr/>
          <a:lstStyle/>
          <a:p>
            <a:pPr marL="0" marR="0" lvl="0" indent="0" algn="l" defTabSz="965494" rtl="0" eaLnBrk="1" fontAlgn="base" latinLnBrk="0" hangingPunct="1">
              <a:lnSpc>
                <a:spcPct val="100000"/>
              </a:lnSpc>
              <a:spcBef>
                <a:spcPct val="0"/>
              </a:spcBef>
              <a:spcAft>
                <a:spcPct val="0"/>
              </a:spcAft>
              <a:buClrTx/>
              <a:buSzTx/>
              <a:buFontTx/>
              <a:buNone/>
              <a:tabLst/>
              <a:defRPr/>
            </a:pPr>
            <a:r>
              <a:rPr kumimoji="0" lang="en-US" altLang="en-US" sz="1300" b="0" i="0" u="none" strike="noStrike" kern="1200" cap="none" spc="0" normalizeH="0" baseline="0" noProof="0" dirty="0">
                <a:ln>
                  <a:noFill/>
                </a:ln>
                <a:solidFill>
                  <a:srgbClr val="000000"/>
                </a:solidFill>
                <a:effectLst/>
                <a:uLnTx/>
                <a:uFillTx/>
                <a:latin typeface="Times"/>
                <a:ea typeface="+mn-ea"/>
                <a:cs typeface="+mn-cs"/>
              </a:rPr>
              <a:t>December 1&amp;2, 2008 San Francisco</a:t>
            </a:r>
          </a:p>
        </p:txBody>
      </p:sp>
      <p:sp>
        <p:nvSpPr>
          <p:cNvPr id="294918" name="Header Placeholder 5"/>
          <p:cNvSpPr>
            <a:spLocks noGrp="1"/>
          </p:cNvSpPr>
          <p:nvPr>
            <p:ph type="hdr" sz="quarter"/>
          </p:nvPr>
        </p:nvSpPr>
        <p:spPr>
          <a:noFill/>
        </p:spPr>
        <p:txBody>
          <a:bodyPr/>
          <a:lstStyle/>
          <a:p>
            <a:pPr marL="0" marR="0" lvl="0" indent="0" algn="l" defTabSz="965494" rtl="0" eaLnBrk="1" fontAlgn="base" latinLnBrk="0" hangingPunct="1">
              <a:lnSpc>
                <a:spcPct val="100000"/>
              </a:lnSpc>
              <a:spcBef>
                <a:spcPct val="0"/>
              </a:spcBef>
              <a:spcAft>
                <a:spcPct val="0"/>
              </a:spcAft>
              <a:buClrTx/>
              <a:buSzTx/>
              <a:buFontTx/>
              <a:buNone/>
              <a:tabLst/>
              <a:defRPr/>
            </a:pPr>
            <a:r>
              <a:rPr kumimoji="0" lang="en-US" altLang="en-US" sz="1300" b="0" i="0" u="none" strike="noStrike" kern="1200" cap="none" spc="0" normalizeH="0" baseline="0" noProof="0" dirty="0">
                <a:ln>
                  <a:noFill/>
                </a:ln>
                <a:solidFill>
                  <a:srgbClr val="000000"/>
                </a:solidFill>
                <a:effectLst/>
                <a:uLnTx/>
                <a:uFillTx/>
                <a:latin typeface="Times"/>
                <a:ea typeface="+mn-ea"/>
                <a:cs typeface="+mn-cs"/>
              </a:rPr>
              <a:t>Crafting Successful Public Private </a:t>
            </a:r>
            <a:r>
              <a:rPr kumimoji="0" lang="en-US" altLang="en-US" sz="1300" b="0" i="0" u="none" strike="noStrike" kern="1200" cap="none" spc="0" normalizeH="0" baseline="0" noProof="0" dirty="0" err="1">
                <a:ln>
                  <a:noFill/>
                </a:ln>
                <a:solidFill>
                  <a:srgbClr val="000000"/>
                </a:solidFill>
                <a:effectLst/>
                <a:uLnTx/>
                <a:uFillTx/>
                <a:latin typeface="Times"/>
                <a:ea typeface="+mn-ea"/>
                <a:cs typeface="+mn-cs"/>
              </a:rPr>
              <a:t>Parnerships</a:t>
            </a:r>
            <a:endParaRPr kumimoji="0" lang="en-US" altLang="en-US" sz="1300" b="0" i="0" u="none" strike="noStrike" kern="1200" cap="none" spc="0" normalizeH="0" baseline="0" noProof="0" dirty="0">
              <a:ln>
                <a:noFill/>
              </a:ln>
              <a:solidFill>
                <a:srgbClr val="000000"/>
              </a:solidFill>
              <a:effectLst/>
              <a:uLnTx/>
              <a:uFillTx/>
              <a:latin typeface="Times"/>
              <a:ea typeface="+mn-ea"/>
              <a:cs typeface="+mn-cs"/>
            </a:endParaRPr>
          </a:p>
        </p:txBody>
      </p:sp>
    </p:spTree>
    <p:extLst>
      <p:ext uri="{BB962C8B-B14F-4D97-AF65-F5344CB8AC3E}">
        <p14:creationId xmlns:p14="http://schemas.microsoft.com/office/powerpoint/2010/main" val="38731799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5018213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22" name="Slide Image Placeholder 1"/>
          <p:cNvSpPr>
            <a:spLocks noGrp="1" noRot="1" noChangeAspect="1" noTextEdit="1"/>
          </p:cNvSpPr>
          <p:nvPr>
            <p:ph type="sldImg"/>
          </p:nvPr>
        </p:nvSpPr>
        <p:spPr>
          <a:xfrm>
            <a:off x="1371600" y="1143000"/>
            <a:ext cx="4114800" cy="3086100"/>
          </a:xfrm>
          <a:ln/>
        </p:spPr>
      </p:sp>
      <p:sp>
        <p:nvSpPr>
          <p:cNvPr id="235523" name="Notes Placeholder 2"/>
          <p:cNvSpPr>
            <a:spLocks noGrp="1"/>
          </p:cNvSpPr>
          <p:nvPr>
            <p:ph type="body" idx="1"/>
          </p:nvPr>
        </p:nvSpPr>
        <p:spPr>
          <a:noFill/>
          <a:ln/>
        </p:spPr>
        <p:txBody>
          <a:bodyPr/>
          <a:lstStyle/>
          <a:p>
            <a:endParaRPr lang="en-US" dirty="0">
              <a:latin typeface="Arial" pitchFamily="34" charset="0"/>
            </a:endParaRPr>
          </a:p>
        </p:txBody>
      </p:sp>
    </p:spTree>
    <p:extLst>
      <p:ext uri="{BB962C8B-B14F-4D97-AF65-F5344CB8AC3E}">
        <p14:creationId xmlns:p14="http://schemas.microsoft.com/office/powerpoint/2010/main" val="384416188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214387244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0275" name="Rectangle 2"/>
          <p:cNvSpPr>
            <a:spLocks noGrp="1" noRot="1" noChangeAspect="1" noChangeArrowheads="1" noTextEdit="1"/>
          </p:cNvSpPr>
          <p:nvPr>
            <p:ph type="sldImg"/>
          </p:nvPr>
        </p:nvSpPr>
        <p:spPr>
          <a:xfrm>
            <a:off x="1371600" y="1143000"/>
            <a:ext cx="4114800" cy="3086100"/>
          </a:xfrm>
          <a:ln/>
        </p:spPr>
      </p:sp>
      <p:sp>
        <p:nvSpPr>
          <p:cNvPr id="310276" name="Rectangle 3"/>
          <p:cNvSpPr>
            <a:spLocks noGrp="1" noChangeArrowheads="1"/>
          </p:cNvSpPr>
          <p:nvPr>
            <p:ph type="body" idx="1"/>
          </p:nvPr>
        </p:nvSpPr>
        <p:spPr>
          <a:noFill/>
          <a:ln/>
        </p:spPr>
        <p:txBody>
          <a:bodyPr/>
          <a:lstStyle/>
          <a:p>
            <a:pPr eaLnBrk="1" hangingPunct="1"/>
            <a:endParaRPr lang="en-US" dirty="0">
              <a:latin typeface="Times"/>
            </a:endParaRPr>
          </a:p>
        </p:txBody>
      </p:sp>
      <p:sp>
        <p:nvSpPr>
          <p:cNvPr id="310277" name="Footer Placeholder 4"/>
          <p:cNvSpPr>
            <a:spLocks noGrp="1"/>
          </p:cNvSpPr>
          <p:nvPr>
            <p:ph type="ftr" sz="quarter" idx="4"/>
          </p:nvPr>
        </p:nvSpPr>
        <p:spPr>
          <a:noFill/>
        </p:spPr>
        <p:txBody>
          <a:bodyPr/>
          <a:lstStyle/>
          <a:p>
            <a:pPr marL="0" marR="0" lvl="0" indent="0" algn="l" defTabSz="941164" rtl="0" eaLnBrk="1" fontAlgn="base" latinLnBrk="0" hangingPunct="1">
              <a:lnSpc>
                <a:spcPct val="100000"/>
              </a:lnSpc>
              <a:spcBef>
                <a:spcPct val="0"/>
              </a:spcBef>
              <a:spcAft>
                <a:spcPct val="0"/>
              </a:spcAft>
              <a:buClrTx/>
              <a:buSzTx/>
              <a:buFontTx/>
              <a:buNone/>
              <a:tabLst/>
              <a:defRPr/>
            </a:pPr>
            <a:r>
              <a:rPr kumimoji="0" lang="en-US" altLang="en-US" sz="1300" b="0" i="0" u="none" strike="noStrike" kern="1200" cap="none" spc="0" normalizeH="0" baseline="0" noProof="0" dirty="0">
                <a:ln>
                  <a:noFill/>
                </a:ln>
                <a:solidFill>
                  <a:srgbClr val="000000"/>
                </a:solidFill>
                <a:effectLst/>
                <a:uLnTx/>
                <a:uFillTx/>
                <a:latin typeface="Times"/>
                <a:ea typeface="+mn-ea"/>
                <a:cs typeface="+mn-cs"/>
              </a:rPr>
              <a:t>December 1&amp;2, 2008 San Francisco</a:t>
            </a:r>
          </a:p>
        </p:txBody>
      </p:sp>
      <p:sp>
        <p:nvSpPr>
          <p:cNvPr id="310278" name="Header Placeholder 5"/>
          <p:cNvSpPr>
            <a:spLocks noGrp="1"/>
          </p:cNvSpPr>
          <p:nvPr>
            <p:ph type="hdr" sz="quarter"/>
          </p:nvPr>
        </p:nvSpPr>
        <p:spPr>
          <a:noFill/>
        </p:spPr>
        <p:txBody>
          <a:bodyPr/>
          <a:lstStyle/>
          <a:p>
            <a:pPr marL="0" marR="0" lvl="0" indent="0" algn="l" defTabSz="941164" rtl="0" eaLnBrk="1" fontAlgn="base" latinLnBrk="0" hangingPunct="1">
              <a:lnSpc>
                <a:spcPct val="100000"/>
              </a:lnSpc>
              <a:spcBef>
                <a:spcPct val="0"/>
              </a:spcBef>
              <a:spcAft>
                <a:spcPct val="0"/>
              </a:spcAft>
              <a:buClrTx/>
              <a:buSzTx/>
              <a:buFontTx/>
              <a:buNone/>
              <a:tabLst/>
              <a:defRPr/>
            </a:pPr>
            <a:r>
              <a:rPr kumimoji="0" lang="en-US" altLang="en-US" sz="1300" b="0" i="0" u="none" strike="noStrike" kern="1200" cap="none" spc="0" normalizeH="0" baseline="0" noProof="0" dirty="0">
                <a:ln>
                  <a:noFill/>
                </a:ln>
                <a:solidFill>
                  <a:srgbClr val="000000"/>
                </a:solidFill>
                <a:effectLst/>
                <a:uLnTx/>
                <a:uFillTx/>
                <a:latin typeface="Times"/>
                <a:ea typeface="+mn-ea"/>
                <a:cs typeface="+mn-cs"/>
              </a:rPr>
              <a:t>Crafting Successful Public Private </a:t>
            </a:r>
            <a:r>
              <a:rPr kumimoji="0" lang="en-US" altLang="en-US" sz="1300" b="0" i="0" u="none" strike="noStrike" kern="1200" cap="none" spc="0" normalizeH="0" baseline="0" noProof="0" dirty="0" err="1">
                <a:ln>
                  <a:noFill/>
                </a:ln>
                <a:solidFill>
                  <a:srgbClr val="000000"/>
                </a:solidFill>
                <a:effectLst/>
                <a:uLnTx/>
                <a:uFillTx/>
                <a:latin typeface="Times"/>
                <a:ea typeface="+mn-ea"/>
                <a:cs typeface="+mn-cs"/>
              </a:rPr>
              <a:t>Parnerships</a:t>
            </a:r>
            <a:endParaRPr kumimoji="0" lang="en-US" altLang="en-US" sz="1300" b="0" i="0" u="none" strike="noStrike" kern="1200" cap="none" spc="0" normalizeH="0" baseline="0" noProof="0" dirty="0">
              <a:ln>
                <a:noFill/>
              </a:ln>
              <a:solidFill>
                <a:srgbClr val="000000"/>
              </a:solidFill>
              <a:effectLst/>
              <a:uLnTx/>
              <a:uFillTx/>
              <a:latin typeface="Times"/>
              <a:ea typeface="+mn-ea"/>
              <a:cs typeface="+mn-cs"/>
            </a:endParaRPr>
          </a:p>
        </p:txBody>
      </p:sp>
    </p:spTree>
    <p:extLst>
      <p:ext uri="{BB962C8B-B14F-4D97-AF65-F5344CB8AC3E}">
        <p14:creationId xmlns:p14="http://schemas.microsoft.com/office/powerpoint/2010/main" val="126593848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59430444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1299" name="Rectangle 2"/>
          <p:cNvSpPr>
            <a:spLocks noGrp="1" noRot="1" noChangeAspect="1" noChangeArrowheads="1" noTextEdit="1"/>
          </p:cNvSpPr>
          <p:nvPr>
            <p:ph type="sldImg"/>
          </p:nvPr>
        </p:nvSpPr>
        <p:spPr>
          <a:xfrm>
            <a:off x="1371600" y="1143000"/>
            <a:ext cx="4114800" cy="3086100"/>
          </a:xfrm>
          <a:ln/>
        </p:spPr>
      </p:sp>
      <p:sp>
        <p:nvSpPr>
          <p:cNvPr id="311300" name="Rectangle 3"/>
          <p:cNvSpPr>
            <a:spLocks noGrp="1" noChangeArrowheads="1"/>
          </p:cNvSpPr>
          <p:nvPr>
            <p:ph type="body" idx="1"/>
          </p:nvPr>
        </p:nvSpPr>
        <p:spPr>
          <a:noFill/>
          <a:ln/>
        </p:spPr>
        <p:txBody>
          <a:bodyPr/>
          <a:lstStyle/>
          <a:p>
            <a:pPr eaLnBrk="1" hangingPunct="1"/>
            <a:endParaRPr lang="en-US">
              <a:latin typeface="Times"/>
            </a:endParaRPr>
          </a:p>
        </p:txBody>
      </p:sp>
      <p:sp>
        <p:nvSpPr>
          <p:cNvPr id="311301" name="Footer Placeholder 4"/>
          <p:cNvSpPr>
            <a:spLocks noGrp="1"/>
          </p:cNvSpPr>
          <p:nvPr>
            <p:ph type="ftr" sz="quarter" idx="4"/>
          </p:nvPr>
        </p:nvSpPr>
        <p:spPr>
          <a:noFill/>
        </p:spPr>
        <p:txBody>
          <a:bodyPr/>
          <a:lstStyle/>
          <a:p>
            <a:pPr marL="0" marR="0" lvl="0" indent="0" algn="l" defTabSz="941164" rtl="0" eaLnBrk="1" fontAlgn="base" latinLnBrk="0" hangingPunct="1">
              <a:lnSpc>
                <a:spcPct val="100000"/>
              </a:lnSpc>
              <a:spcBef>
                <a:spcPct val="0"/>
              </a:spcBef>
              <a:spcAft>
                <a:spcPct val="0"/>
              </a:spcAft>
              <a:buClrTx/>
              <a:buSzTx/>
              <a:buFontTx/>
              <a:buNone/>
              <a:tabLst/>
              <a:defRPr/>
            </a:pPr>
            <a:r>
              <a:rPr kumimoji="0" lang="en-US" altLang="en-US" sz="1300" b="0" i="0" u="none" strike="noStrike" kern="1200" cap="none" spc="0" normalizeH="0" baseline="0" noProof="0" dirty="0">
                <a:ln>
                  <a:noFill/>
                </a:ln>
                <a:solidFill>
                  <a:srgbClr val="000000"/>
                </a:solidFill>
                <a:effectLst/>
                <a:uLnTx/>
                <a:uFillTx/>
                <a:latin typeface="Times"/>
                <a:ea typeface="+mn-ea"/>
                <a:cs typeface="+mn-cs"/>
              </a:rPr>
              <a:t>December 1&amp;2, 2008 San Francisco</a:t>
            </a:r>
          </a:p>
        </p:txBody>
      </p:sp>
      <p:sp>
        <p:nvSpPr>
          <p:cNvPr id="311302" name="Header Placeholder 5"/>
          <p:cNvSpPr>
            <a:spLocks noGrp="1"/>
          </p:cNvSpPr>
          <p:nvPr>
            <p:ph type="hdr" sz="quarter"/>
          </p:nvPr>
        </p:nvSpPr>
        <p:spPr>
          <a:noFill/>
        </p:spPr>
        <p:txBody>
          <a:bodyPr/>
          <a:lstStyle/>
          <a:p>
            <a:pPr marL="0" marR="0" lvl="0" indent="0" algn="l" defTabSz="941164" rtl="0" eaLnBrk="1" fontAlgn="base" latinLnBrk="0" hangingPunct="1">
              <a:lnSpc>
                <a:spcPct val="100000"/>
              </a:lnSpc>
              <a:spcBef>
                <a:spcPct val="0"/>
              </a:spcBef>
              <a:spcAft>
                <a:spcPct val="0"/>
              </a:spcAft>
              <a:buClrTx/>
              <a:buSzTx/>
              <a:buFontTx/>
              <a:buNone/>
              <a:tabLst/>
              <a:defRPr/>
            </a:pPr>
            <a:r>
              <a:rPr kumimoji="0" lang="en-US" altLang="en-US" sz="1300" b="0" i="0" u="none" strike="noStrike" kern="1200" cap="none" spc="0" normalizeH="0" baseline="0" noProof="0" dirty="0">
                <a:ln>
                  <a:noFill/>
                </a:ln>
                <a:solidFill>
                  <a:srgbClr val="000000"/>
                </a:solidFill>
                <a:effectLst/>
                <a:uLnTx/>
                <a:uFillTx/>
                <a:latin typeface="Times"/>
                <a:ea typeface="+mn-ea"/>
                <a:cs typeface="+mn-cs"/>
              </a:rPr>
              <a:t>Crafting Successful Public Private </a:t>
            </a:r>
            <a:r>
              <a:rPr kumimoji="0" lang="en-US" altLang="en-US" sz="1300" b="0" i="0" u="none" strike="noStrike" kern="1200" cap="none" spc="0" normalizeH="0" baseline="0" noProof="0" dirty="0" err="1">
                <a:ln>
                  <a:noFill/>
                </a:ln>
                <a:solidFill>
                  <a:srgbClr val="000000"/>
                </a:solidFill>
                <a:effectLst/>
                <a:uLnTx/>
                <a:uFillTx/>
                <a:latin typeface="Times"/>
                <a:ea typeface="+mn-ea"/>
                <a:cs typeface="+mn-cs"/>
              </a:rPr>
              <a:t>Parnerships</a:t>
            </a:r>
            <a:endParaRPr kumimoji="0" lang="en-US" altLang="en-US" sz="1300" b="0" i="0" u="none" strike="noStrike" kern="1200" cap="none" spc="0" normalizeH="0" baseline="0" noProof="0" dirty="0">
              <a:ln>
                <a:noFill/>
              </a:ln>
              <a:solidFill>
                <a:srgbClr val="000000"/>
              </a:solidFill>
              <a:effectLst/>
              <a:uLnTx/>
              <a:uFillTx/>
              <a:latin typeface="Times"/>
              <a:ea typeface="+mn-ea"/>
              <a:cs typeface="+mn-cs"/>
            </a:endParaRPr>
          </a:p>
        </p:txBody>
      </p:sp>
    </p:spTree>
    <p:extLst>
      <p:ext uri="{BB962C8B-B14F-4D97-AF65-F5344CB8AC3E}">
        <p14:creationId xmlns:p14="http://schemas.microsoft.com/office/powerpoint/2010/main" val="215129818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1299" name="Rectangle 2"/>
          <p:cNvSpPr>
            <a:spLocks noGrp="1" noRot="1" noChangeAspect="1" noChangeArrowheads="1" noTextEdit="1"/>
          </p:cNvSpPr>
          <p:nvPr>
            <p:ph type="sldImg"/>
          </p:nvPr>
        </p:nvSpPr>
        <p:spPr>
          <a:xfrm>
            <a:off x="1371600" y="1143000"/>
            <a:ext cx="4114800" cy="3086100"/>
          </a:xfrm>
          <a:ln/>
        </p:spPr>
      </p:sp>
      <p:sp>
        <p:nvSpPr>
          <p:cNvPr id="311300" name="Rectangle 3"/>
          <p:cNvSpPr>
            <a:spLocks noGrp="1" noChangeArrowheads="1"/>
          </p:cNvSpPr>
          <p:nvPr>
            <p:ph type="body" idx="1"/>
          </p:nvPr>
        </p:nvSpPr>
        <p:spPr>
          <a:noFill/>
          <a:ln/>
        </p:spPr>
        <p:txBody>
          <a:bodyPr/>
          <a:lstStyle/>
          <a:p>
            <a:pPr eaLnBrk="1" hangingPunct="1"/>
            <a:endParaRPr lang="en-US">
              <a:latin typeface="Times"/>
            </a:endParaRPr>
          </a:p>
        </p:txBody>
      </p:sp>
      <p:sp>
        <p:nvSpPr>
          <p:cNvPr id="311301" name="Footer Placeholder 4"/>
          <p:cNvSpPr>
            <a:spLocks noGrp="1"/>
          </p:cNvSpPr>
          <p:nvPr>
            <p:ph type="ftr" sz="quarter" idx="4"/>
          </p:nvPr>
        </p:nvSpPr>
        <p:spPr>
          <a:noFill/>
        </p:spPr>
        <p:txBody>
          <a:bodyPr/>
          <a:lstStyle/>
          <a:p>
            <a:pPr marL="0" marR="0" lvl="0" indent="0" algn="l" defTabSz="941164" rtl="0" eaLnBrk="1" fontAlgn="base" latinLnBrk="0" hangingPunct="1">
              <a:lnSpc>
                <a:spcPct val="100000"/>
              </a:lnSpc>
              <a:spcBef>
                <a:spcPct val="0"/>
              </a:spcBef>
              <a:spcAft>
                <a:spcPct val="0"/>
              </a:spcAft>
              <a:buClrTx/>
              <a:buSzTx/>
              <a:buFontTx/>
              <a:buNone/>
              <a:tabLst/>
              <a:defRPr/>
            </a:pPr>
            <a:r>
              <a:rPr kumimoji="0" lang="en-US" altLang="en-US" sz="1300" b="0" i="0" u="none" strike="noStrike" kern="1200" cap="none" spc="0" normalizeH="0" baseline="0" noProof="0" dirty="0">
                <a:ln>
                  <a:noFill/>
                </a:ln>
                <a:solidFill>
                  <a:srgbClr val="000000"/>
                </a:solidFill>
                <a:effectLst/>
                <a:uLnTx/>
                <a:uFillTx/>
                <a:latin typeface="Times"/>
                <a:ea typeface="+mn-ea"/>
                <a:cs typeface="+mn-cs"/>
              </a:rPr>
              <a:t>December 1&amp;2, 2008 San Francisco</a:t>
            </a:r>
          </a:p>
        </p:txBody>
      </p:sp>
      <p:sp>
        <p:nvSpPr>
          <p:cNvPr id="311302" name="Header Placeholder 5"/>
          <p:cNvSpPr>
            <a:spLocks noGrp="1"/>
          </p:cNvSpPr>
          <p:nvPr>
            <p:ph type="hdr" sz="quarter"/>
          </p:nvPr>
        </p:nvSpPr>
        <p:spPr>
          <a:noFill/>
        </p:spPr>
        <p:txBody>
          <a:bodyPr/>
          <a:lstStyle/>
          <a:p>
            <a:pPr marL="0" marR="0" lvl="0" indent="0" algn="l" defTabSz="941164" rtl="0" eaLnBrk="1" fontAlgn="base" latinLnBrk="0" hangingPunct="1">
              <a:lnSpc>
                <a:spcPct val="100000"/>
              </a:lnSpc>
              <a:spcBef>
                <a:spcPct val="0"/>
              </a:spcBef>
              <a:spcAft>
                <a:spcPct val="0"/>
              </a:spcAft>
              <a:buClrTx/>
              <a:buSzTx/>
              <a:buFontTx/>
              <a:buNone/>
              <a:tabLst/>
              <a:defRPr/>
            </a:pPr>
            <a:r>
              <a:rPr kumimoji="0" lang="en-US" altLang="en-US" sz="1300" b="0" i="0" u="none" strike="noStrike" kern="1200" cap="none" spc="0" normalizeH="0" baseline="0" noProof="0" dirty="0">
                <a:ln>
                  <a:noFill/>
                </a:ln>
                <a:solidFill>
                  <a:srgbClr val="000000"/>
                </a:solidFill>
                <a:effectLst/>
                <a:uLnTx/>
                <a:uFillTx/>
                <a:latin typeface="Times"/>
                <a:ea typeface="+mn-ea"/>
                <a:cs typeface="+mn-cs"/>
              </a:rPr>
              <a:t>Crafting Successful Public Private </a:t>
            </a:r>
            <a:r>
              <a:rPr kumimoji="0" lang="en-US" altLang="en-US" sz="1300" b="0" i="0" u="none" strike="noStrike" kern="1200" cap="none" spc="0" normalizeH="0" baseline="0" noProof="0" dirty="0" err="1">
                <a:ln>
                  <a:noFill/>
                </a:ln>
                <a:solidFill>
                  <a:srgbClr val="000000"/>
                </a:solidFill>
                <a:effectLst/>
                <a:uLnTx/>
                <a:uFillTx/>
                <a:latin typeface="Times"/>
                <a:ea typeface="+mn-ea"/>
                <a:cs typeface="+mn-cs"/>
              </a:rPr>
              <a:t>Parnerships</a:t>
            </a:r>
            <a:endParaRPr kumimoji="0" lang="en-US" altLang="en-US" sz="1300" b="0" i="0" u="none" strike="noStrike" kern="1200" cap="none" spc="0" normalizeH="0" baseline="0" noProof="0" dirty="0">
              <a:ln>
                <a:noFill/>
              </a:ln>
              <a:solidFill>
                <a:srgbClr val="000000"/>
              </a:solidFill>
              <a:effectLst/>
              <a:uLnTx/>
              <a:uFillTx/>
              <a:latin typeface="Times"/>
              <a:ea typeface="+mn-ea"/>
              <a:cs typeface="+mn-cs"/>
            </a:endParaRPr>
          </a:p>
        </p:txBody>
      </p:sp>
    </p:spTree>
    <p:extLst>
      <p:ext uri="{BB962C8B-B14F-4D97-AF65-F5344CB8AC3E}">
        <p14:creationId xmlns:p14="http://schemas.microsoft.com/office/powerpoint/2010/main" val="18057430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8915993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35858683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0819" name="Rectangle 2"/>
          <p:cNvSpPr>
            <a:spLocks noGrp="1" noRot="1" noChangeAspect="1" noChangeArrowheads="1" noTextEdit="1"/>
          </p:cNvSpPr>
          <p:nvPr>
            <p:ph type="sldImg"/>
          </p:nvPr>
        </p:nvSpPr>
        <p:spPr>
          <a:xfrm>
            <a:off x="1371600" y="1143000"/>
            <a:ext cx="4114800" cy="3086100"/>
          </a:xfrm>
          <a:ln/>
        </p:spPr>
      </p:sp>
      <p:sp>
        <p:nvSpPr>
          <p:cNvPr id="290820" name="Rectangle 3"/>
          <p:cNvSpPr>
            <a:spLocks noGrp="1" noChangeArrowheads="1"/>
          </p:cNvSpPr>
          <p:nvPr>
            <p:ph type="body" idx="1"/>
          </p:nvPr>
        </p:nvSpPr>
        <p:spPr>
          <a:noFill/>
          <a:ln/>
        </p:spPr>
        <p:txBody>
          <a:bodyPr/>
          <a:lstStyle/>
          <a:p>
            <a:pPr eaLnBrk="1" hangingPunct="1"/>
            <a:endParaRPr lang="en-US">
              <a:latin typeface="Times"/>
            </a:endParaRPr>
          </a:p>
        </p:txBody>
      </p:sp>
      <p:sp>
        <p:nvSpPr>
          <p:cNvPr id="290821" name="Footer Placeholder 4"/>
          <p:cNvSpPr>
            <a:spLocks noGrp="1"/>
          </p:cNvSpPr>
          <p:nvPr>
            <p:ph type="ftr" sz="quarter" idx="4"/>
          </p:nvPr>
        </p:nvSpPr>
        <p:spPr>
          <a:noFill/>
        </p:spPr>
        <p:txBody>
          <a:bodyPr/>
          <a:lstStyle/>
          <a:p>
            <a:pPr marL="0" marR="0" lvl="0" indent="0" algn="l" defTabSz="965494" rtl="0" eaLnBrk="1" fontAlgn="base" latinLnBrk="0" hangingPunct="1">
              <a:lnSpc>
                <a:spcPct val="100000"/>
              </a:lnSpc>
              <a:spcBef>
                <a:spcPct val="0"/>
              </a:spcBef>
              <a:spcAft>
                <a:spcPct val="0"/>
              </a:spcAft>
              <a:buClrTx/>
              <a:buSzTx/>
              <a:buFontTx/>
              <a:buNone/>
              <a:tabLst/>
              <a:defRPr/>
            </a:pPr>
            <a:r>
              <a:rPr kumimoji="0" lang="en-US" altLang="en-US" sz="1300" b="0" i="0" u="none" strike="noStrike" kern="1200" cap="none" spc="0" normalizeH="0" baseline="0" noProof="0" dirty="0">
                <a:ln>
                  <a:noFill/>
                </a:ln>
                <a:solidFill>
                  <a:srgbClr val="000000"/>
                </a:solidFill>
                <a:effectLst/>
                <a:uLnTx/>
                <a:uFillTx/>
                <a:latin typeface="Times"/>
                <a:ea typeface="+mn-ea"/>
                <a:cs typeface="+mn-cs"/>
              </a:rPr>
              <a:t>December 1&amp;2, 2008 San Francisco</a:t>
            </a:r>
          </a:p>
        </p:txBody>
      </p:sp>
      <p:sp>
        <p:nvSpPr>
          <p:cNvPr id="290822" name="Header Placeholder 5"/>
          <p:cNvSpPr>
            <a:spLocks noGrp="1"/>
          </p:cNvSpPr>
          <p:nvPr>
            <p:ph type="hdr" sz="quarter"/>
          </p:nvPr>
        </p:nvSpPr>
        <p:spPr>
          <a:noFill/>
        </p:spPr>
        <p:txBody>
          <a:bodyPr/>
          <a:lstStyle/>
          <a:p>
            <a:pPr marL="0" marR="0" lvl="0" indent="0" algn="l" defTabSz="965494" rtl="0" eaLnBrk="1" fontAlgn="base" latinLnBrk="0" hangingPunct="1">
              <a:lnSpc>
                <a:spcPct val="100000"/>
              </a:lnSpc>
              <a:spcBef>
                <a:spcPct val="0"/>
              </a:spcBef>
              <a:spcAft>
                <a:spcPct val="0"/>
              </a:spcAft>
              <a:buClrTx/>
              <a:buSzTx/>
              <a:buFontTx/>
              <a:buNone/>
              <a:tabLst/>
              <a:defRPr/>
            </a:pPr>
            <a:r>
              <a:rPr kumimoji="0" lang="en-US" altLang="en-US" sz="1300" b="0" i="0" u="none" strike="noStrike" kern="1200" cap="none" spc="0" normalizeH="0" baseline="0" noProof="0" dirty="0">
                <a:ln>
                  <a:noFill/>
                </a:ln>
                <a:solidFill>
                  <a:srgbClr val="000000"/>
                </a:solidFill>
                <a:effectLst/>
                <a:uLnTx/>
                <a:uFillTx/>
                <a:latin typeface="Times"/>
                <a:ea typeface="+mn-ea"/>
                <a:cs typeface="+mn-cs"/>
              </a:rPr>
              <a:t>Crafting Successful Public Private </a:t>
            </a:r>
            <a:r>
              <a:rPr kumimoji="0" lang="en-US" altLang="en-US" sz="1300" b="0" i="0" u="none" strike="noStrike" kern="1200" cap="none" spc="0" normalizeH="0" baseline="0" noProof="0" dirty="0" err="1">
                <a:ln>
                  <a:noFill/>
                </a:ln>
                <a:solidFill>
                  <a:srgbClr val="000000"/>
                </a:solidFill>
                <a:effectLst/>
                <a:uLnTx/>
                <a:uFillTx/>
                <a:latin typeface="Times"/>
                <a:ea typeface="+mn-ea"/>
                <a:cs typeface="+mn-cs"/>
              </a:rPr>
              <a:t>Parnerships</a:t>
            </a:r>
            <a:endParaRPr kumimoji="0" lang="en-US" altLang="en-US" sz="1300" b="0" i="0" u="none" strike="noStrike" kern="1200" cap="none" spc="0" normalizeH="0" baseline="0" noProof="0" dirty="0">
              <a:ln>
                <a:noFill/>
              </a:ln>
              <a:solidFill>
                <a:srgbClr val="000000"/>
              </a:solidFill>
              <a:effectLst/>
              <a:uLnTx/>
              <a:uFillTx/>
              <a:latin typeface="Times"/>
              <a:ea typeface="+mn-ea"/>
              <a:cs typeface="+mn-cs"/>
            </a:endParaRPr>
          </a:p>
        </p:txBody>
      </p:sp>
    </p:spTree>
    <p:extLst>
      <p:ext uri="{BB962C8B-B14F-4D97-AF65-F5344CB8AC3E}">
        <p14:creationId xmlns:p14="http://schemas.microsoft.com/office/powerpoint/2010/main" val="11849108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2867" name="Rectangle 2"/>
          <p:cNvSpPr>
            <a:spLocks noGrp="1" noRot="1" noChangeAspect="1" noChangeArrowheads="1" noTextEdit="1"/>
          </p:cNvSpPr>
          <p:nvPr>
            <p:ph type="sldImg"/>
          </p:nvPr>
        </p:nvSpPr>
        <p:spPr>
          <a:xfrm>
            <a:off x="1371600" y="1143000"/>
            <a:ext cx="4114800" cy="3086100"/>
          </a:xfrm>
          <a:ln/>
        </p:spPr>
      </p:sp>
      <p:sp>
        <p:nvSpPr>
          <p:cNvPr id="292868" name="Rectangle 3"/>
          <p:cNvSpPr>
            <a:spLocks noGrp="1" noChangeArrowheads="1"/>
          </p:cNvSpPr>
          <p:nvPr>
            <p:ph type="body" idx="1"/>
          </p:nvPr>
        </p:nvSpPr>
        <p:spPr>
          <a:noFill/>
          <a:ln/>
        </p:spPr>
        <p:txBody>
          <a:bodyPr/>
          <a:lstStyle/>
          <a:p>
            <a:pPr eaLnBrk="1" hangingPunct="1"/>
            <a:endParaRPr lang="en-US">
              <a:latin typeface="Times"/>
            </a:endParaRPr>
          </a:p>
        </p:txBody>
      </p:sp>
      <p:sp>
        <p:nvSpPr>
          <p:cNvPr id="292869" name="Footer Placeholder 4"/>
          <p:cNvSpPr>
            <a:spLocks noGrp="1"/>
          </p:cNvSpPr>
          <p:nvPr>
            <p:ph type="ftr" sz="quarter" idx="4"/>
          </p:nvPr>
        </p:nvSpPr>
        <p:spPr>
          <a:noFill/>
        </p:spPr>
        <p:txBody>
          <a:bodyPr/>
          <a:lstStyle/>
          <a:p>
            <a:pPr marL="0" marR="0" lvl="0" indent="0" algn="l" defTabSz="965494" rtl="0" eaLnBrk="1" fontAlgn="base" latinLnBrk="0" hangingPunct="1">
              <a:lnSpc>
                <a:spcPct val="100000"/>
              </a:lnSpc>
              <a:spcBef>
                <a:spcPct val="0"/>
              </a:spcBef>
              <a:spcAft>
                <a:spcPct val="0"/>
              </a:spcAft>
              <a:buClrTx/>
              <a:buSzTx/>
              <a:buFontTx/>
              <a:buNone/>
              <a:tabLst/>
              <a:defRPr/>
            </a:pPr>
            <a:r>
              <a:rPr kumimoji="0" lang="en-US" altLang="en-US" sz="1300" b="0" i="0" u="none" strike="noStrike" kern="1200" cap="none" spc="0" normalizeH="0" baseline="0" noProof="0" dirty="0">
                <a:ln>
                  <a:noFill/>
                </a:ln>
                <a:solidFill>
                  <a:srgbClr val="000000"/>
                </a:solidFill>
                <a:effectLst/>
                <a:uLnTx/>
                <a:uFillTx/>
                <a:latin typeface="Times"/>
                <a:ea typeface="+mn-ea"/>
                <a:cs typeface="+mn-cs"/>
              </a:rPr>
              <a:t>December 1&amp;2, 2008 San Francisco</a:t>
            </a:r>
          </a:p>
        </p:txBody>
      </p:sp>
      <p:sp>
        <p:nvSpPr>
          <p:cNvPr id="292870" name="Header Placeholder 5"/>
          <p:cNvSpPr>
            <a:spLocks noGrp="1"/>
          </p:cNvSpPr>
          <p:nvPr>
            <p:ph type="hdr" sz="quarter"/>
          </p:nvPr>
        </p:nvSpPr>
        <p:spPr>
          <a:noFill/>
        </p:spPr>
        <p:txBody>
          <a:bodyPr/>
          <a:lstStyle/>
          <a:p>
            <a:pPr marL="0" marR="0" lvl="0" indent="0" algn="l" defTabSz="965494" rtl="0" eaLnBrk="1" fontAlgn="base" latinLnBrk="0" hangingPunct="1">
              <a:lnSpc>
                <a:spcPct val="100000"/>
              </a:lnSpc>
              <a:spcBef>
                <a:spcPct val="0"/>
              </a:spcBef>
              <a:spcAft>
                <a:spcPct val="0"/>
              </a:spcAft>
              <a:buClrTx/>
              <a:buSzTx/>
              <a:buFontTx/>
              <a:buNone/>
              <a:tabLst/>
              <a:defRPr/>
            </a:pPr>
            <a:r>
              <a:rPr kumimoji="0" lang="en-US" altLang="en-US" sz="1300" b="0" i="0" u="none" strike="noStrike" kern="1200" cap="none" spc="0" normalizeH="0" baseline="0" noProof="0" dirty="0">
                <a:ln>
                  <a:noFill/>
                </a:ln>
                <a:solidFill>
                  <a:srgbClr val="000000"/>
                </a:solidFill>
                <a:effectLst/>
                <a:uLnTx/>
                <a:uFillTx/>
                <a:latin typeface="Times"/>
                <a:ea typeface="+mn-ea"/>
                <a:cs typeface="+mn-cs"/>
              </a:rPr>
              <a:t>Crafting Successful Public Private </a:t>
            </a:r>
            <a:r>
              <a:rPr kumimoji="0" lang="en-US" altLang="en-US" sz="1300" b="0" i="0" u="none" strike="noStrike" kern="1200" cap="none" spc="0" normalizeH="0" baseline="0" noProof="0" dirty="0" err="1">
                <a:ln>
                  <a:noFill/>
                </a:ln>
                <a:solidFill>
                  <a:srgbClr val="000000"/>
                </a:solidFill>
                <a:effectLst/>
                <a:uLnTx/>
                <a:uFillTx/>
                <a:latin typeface="Times"/>
                <a:ea typeface="+mn-ea"/>
                <a:cs typeface="+mn-cs"/>
              </a:rPr>
              <a:t>Parnerships</a:t>
            </a:r>
            <a:endParaRPr kumimoji="0" lang="en-US" altLang="en-US" sz="1300" b="0" i="0" u="none" strike="noStrike" kern="1200" cap="none" spc="0" normalizeH="0" baseline="0" noProof="0" dirty="0">
              <a:ln>
                <a:noFill/>
              </a:ln>
              <a:solidFill>
                <a:srgbClr val="000000"/>
              </a:solidFill>
              <a:effectLst/>
              <a:uLnTx/>
              <a:uFillTx/>
              <a:latin typeface="Times"/>
              <a:ea typeface="+mn-ea"/>
              <a:cs typeface="+mn-cs"/>
            </a:endParaRPr>
          </a:p>
        </p:txBody>
      </p:sp>
    </p:spTree>
    <p:extLst>
      <p:ext uri="{BB962C8B-B14F-4D97-AF65-F5344CB8AC3E}">
        <p14:creationId xmlns:p14="http://schemas.microsoft.com/office/powerpoint/2010/main" val="32672161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2867" name="Rectangle 2"/>
          <p:cNvSpPr>
            <a:spLocks noGrp="1" noRot="1" noChangeAspect="1" noChangeArrowheads="1" noTextEdit="1"/>
          </p:cNvSpPr>
          <p:nvPr>
            <p:ph type="sldImg"/>
          </p:nvPr>
        </p:nvSpPr>
        <p:spPr>
          <a:xfrm>
            <a:off x="1371600" y="1143000"/>
            <a:ext cx="4114800" cy="3086100"/>
          </a:xfrm>
          <a:ln/>
        </p:spPr>
      </p:sp>
      <p:sp>
        <p:nvSpPr>
          <p:cNvPr id="292868" name="Rectangle 3"/>
          <p:cNvSpPr>
            <a:spLocks noGrp="1" noChangeArrowheads="1"/>
          </p:cNvSpPr>
          <p:nvPr>
            <p:ph type="body" idx="1"/>
          </p:nvPr>
        </p:nvSpPr>
        <p:spPr>
          <a:noFill/>
          <a:ln/>
        </p:spPr>
        <p:txBody>
          <a:bodyPr/>
          <a:lstStyle/>
          <a:p>
            <a:pPr eaLnBrk="1" hangingPunct="1"/>
            <a:endParaRPr lang="en-US">
              <a:latin typeface="Times"/>
            </a:endParaRPr>
          </a:p>
        </p:txBody>
      </p:sp>
      <p:sp>
        <p:nvSpPr>
          <p:cNvPr id="292869" name="Footer Placeholder 4"/>
          <p:cNvSpPr>
            <a:spLocks noGrp="1"/>
          </p:cNvSpPr>
          <p:nvPr>
            <p:ph type="ftr" sz="quarter" idx="4"/>
          </p:nvPr>
        </p:nvSpPr>
        <p:spPr>
          <a:noFill/>
        </p:spPr>
        <p:txBody>
          <a:bodyPr/>
          <a:lstStyle/>
          <a:p>
            <a:pPr marL="0" marR="0" lvl="0" indent="0" algn="l" defTabSz="965494" rtl="0" eaLnBrk="1" fontAlgn="base" latinLnBrk="0" hangingPunct="1">
              <a:lnSpc>
                <a:spcPct val="100000"/>
              </a:lnSpc>
              <a:spcBef>
                <a:spcPct val="0"/>
              </a:spcBef>
              <a:spcAft>
                <a:spcPct val="0"/>
              </a:spcAft>
              <a:buClrTx/>
              <a:buSzTx/>
              <a:buFontTx/>
              <a:buNone/>
              <a:tabLst/>
              <a:defRPr/>
            </a:pPr>
            <a:r>
              <a:rPr kumimoji="0" lang="en-US" altLang="en-US" sz="1300" b="0" i="0" u="none" strike="noStrike" kern="1200" cap="none" spc="0" normalizeH="0" baseline="0" noProof="0" dirty="0">
                <a:ln>
                  <a:noFill/>
                </a:ln>
                <a:solidFill>
                  <a:srgbClr val="000000"/>
                </a:solidFill>
                <a:effectLst/>
                <a:uLnTx/>
                <a:uFillTx/>
                <a:latin typeface="Times"/>
                <a:ea typeface="+mn-ea"/>
                <a:cs typeface="+mn-cs"/>
              </a:rPr>
              <a:t>December 1&amp;2, 2008 San Francisco</a:t>
            </a:r>
          </a:p>
        </p:txBody>
      </p:sp>
      <p:sp>
        <p:nvSpPr>
          <p:cNvPr id="292870" name="Header Placeholder 5"/>
          <p:cNvSpPr>
            <a:spLocks noGrp="1"/>
          </p:cNvSpPr>
          <p:nvPr>
            <p:ph type="hdr" sz="quarter"/>
          </p:nvPr>
        </p:nvSpPr>
        <p:spPr>
          <a:noFill/>
        </p:spPr>
        <p:txBody>
          <a:bodyPr/>
          <a:lstStyle/>
          <a:p>
            <a:pPr marL="0" marR="0" lvl="0" indent="0" algn="l" defTabSz="965494" rtl="0" eaLnBrk="1" fontAlgn="base" latinLnBrk="0" hangingPunct="1">
              <a:lnSpc>
                <a:spcPct val="100000"/>
              </a:lnSpc>
              <a:spcBef>
                <a:spcPct val="0"/>
              </a:spcBef>
              <a:spcAft>
                <a:spcPct val="0"/>
              </a:spcAft>
              <a:buClrTx/>
              <a:buSzTx/>
              <a:buFontTx/>
              <a:buNone/>
              <a:tabLst/>
              <a:defRPr/>
            </a:pPr>
            <a:r>
              <a:rPr kumimoji="0" lang="en-US" altLang="en-US" sz="1300" b="0" i="0" u="none" strike="noStrike" kern="1200" cap="none" spc="0" normalizeH="0" baseline="0" noProof="0" dirty="0">
                <a:ln>
                  <a:noFill/>
                </a:ln>
                <a:solidFill>
                  <a:srgbClr val="000000"/>
                </a:solidFill>
                <a:effectLst/>
                <a:uLnTx/>
                <a:uFillTx/>
                <a:latin typeface="Times"/>
                <a:ea typeface="+mn-ea"/>
                <a:cs typeface="+mn-cs"/>
              </a:rPr>
              <a:t>Crafting Successful Public Private </a:t>
            </a:r>
            <a:r>
              <a:rPr kumimoji="0" lang="en-US" altLang="en-US" sz="1300" b="0" i="0" u="none" strike="noStrike" kern="1200" cap="none" spc="0" normalizeH="0" baseline="0" noProof="0" dirty="0" err="1">
                <a:ln>
                  <a:noFill/>
                </a:ln>
                <a:solidFill>
                  <a:srgbClr val="000000"/>
                </a:solidFill>
                <a:effectLst/>
                <a:uLnTx/>
                <a:uFillTx/>
                <a:latin typeface="Times"/>
                <a:ea typeface="+mn-ea"/>
                <a:cs typeface="+mn-cs"/>
              </a:rPr>
              <a:t>Parnerships</a:t>
            </a:r>
            <a:endParaRPr kumimoji="0" lang="en-US" altLang="en-US" sz="1300" b="0" i="0" u="none" strike="noStrike" kern="1200" cap="none" spc="0" normalizeH="0" baseline="0" noProof="0" dirty="0">
              <a:ln>
                <a:noFill/>
              </a:ln>
              <a:solidFill>
                <a:srgbClr val="000000"/>
              </a:solidFill>
              <a:effectLst/>
              <a:uLnTx/>
              <a:uFillTx/>
              <a:latin typeface="Times"/>
              <a:ea typeface="+mn-ea"/>
              <a:cs typeface="+mn-cs"/>
            </a:endParaRPr>
          </a:p>
        </p:txBody>
      </p:sp>
    </p:spTree>
    <p:extLst>
      <p:ext uri="{BB962C8B-B14F-4D97-AF65-F5344CB8AC3E}">
        <p14:creationId xmlns:p14="http://schemas.microsoft.com/office/powerpoint/2010/main" val="18216090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986" name="Slide Image Placeholder 1"/>
          <p:cNvSpPr>
            <a:spLocks noGrp="1" noRot="1" noChangeAspect="1" noTextEdit="1"/>
          </p:cNvSpPr>
          <p:nvPr>
            <p:ph type="sldImg"/>
          </p:nvPr>
        </p:nvSpPr>
        <p:spPr>
          <a:xfrm>
            <a:off x="1371600" y="1143000"/>
            <a:ext cx="4114800" cy="3086100"/>
          </a:xfrm>
          <a:ln/>
        </p:spPr>
      </p:sp>
      <p:sp>
        <p:nvSpPr>
          <p:cNvPr id="297987" name="Notes Placeholder 2"/>
          <p:cNvSpPr>
            <a:spLocks noGrp="1"/>
          </p:cNvSpPr>
          <p:nvPr>
            <p:ph type="body" idx="1"/>
          </p:nvPr>
        </p:nvSpPr>
        <p:spPr>
          <a:noFill/>
          <a:ln/>
        </p:spPr>
        <p:txBody>
          <a:bodyPr/>
          <a:lstStyle/>
          <a:p>
            <a:endParaRPr lang="en-US"/>
          </a:p>
        </p:txBody>
      </p:sp>
      <p:sp>
        <p:nvSpPr>
          <p:cNvPr id="297988" name="Slide Number Placeholder 3"/>
          <p:cNvSpPr>
            <a:spLocks noGrp="1"/>
          </p:cNvSpPr>
          <p:nvPr>
            <p:ph type="sldNum" sz="quarter" idx="5"/>
          </p:nvPr>
        </p:nvSpPr>
        <p:spPr>
          <a:noFill/>
        </p:spPr>
        <p:txBody>
          <a:bodyPr/>
          <a:lstStyle/>
          <a:p>
            <a:pPr marL="0" marR="0" lvl="0" indent="0" algn="r" defTabSz="965780" rtl="0" eaLnBrk="1" fontAlgn="base" latinLnBrk="0" hangingPunct="1">
              <a:lnSpc>
                <a:spcPct val="100000"/>
              </a:lnSpc>
              <a:spcBef>
                <a:spcPct val="0"/>
              </a:spcBef>
              <a:spcAft>
                <a:spcPct val="0"/>
              </a:spcAft>
              <a:buClrTx/>
              <a:buSzTx/>
              <a:buFontTx/>
              <a:buNone/>
              <a:tabLst/>
              <a:defRPr/>
            </a:pPr>
            <a:fld id="{D564A2A7-2A45-49C5-A3F5-952C06B71D33}" type="slidenum">
              <a:rPr kumimoji="0" lang="en-US" sz="1300" b="0" i="0" u="none" strike="noStrike" kern="1200" cap="none" spc="0" normalizeH="0" baseline="0" noProof="0" smtClean="0">
                <a:ln>
                  <a:noFill/>
                </a:ln>
                <a:solidFill>
                  <a:srgbClr val="000000"/>
                </a:solidFill>
                <a:effectLst/>
                <a:uLnTx/>
                <a:uFillTx/>
                <a:latin typeface="Times New Roman" pitchFamily="18" charset="0"/>
                <a:ea typeface="+mn-ea"/>
                <a:cs typeface="+mn-cs"/>
              </a:rPr>
              <a:pPr marL="0" marR="0" lvl="0" indent="0" algn="r" defTabSz="965780" rtl="0" eaLnBrk="1" fontAlgn="base" latinLnBrk="0" hangingPunct="1">
                <a:lnSpc>
                  <a:spcPct val="100000"/>
                </a:lnSpc>
                <a:spcBef>
                  <a:spcPct val="0"/>
                </a:spcBef>
                <a:spcAft>
                  <a:spcPct val="0"/>
                </a:spcAft>
                <a:buClrTx/>
                <a:buSzTx/>
                <a:buFontTx/>
                <a:buNone/>
                <a:tabLst/>
                <a:defRPr/>
              </a:pPr>
              <a:t>7</a:t>
            </a:fld>
            <a:endParaRPr kumimoji="0" lang="en-US" sz="1300" b="0" i="0"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19268624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Rot="1" noChangeAspect="1" noChangeArrowheads="1" noTextEdit="1"/>
          </p:cNvSpPr>
          <p:nvPr>
            <p:ph type="sldImg"/>
          </p:nvPr>
        </p:nvSpPr>
        <p:spPr>
          <a:xfrm>
            <a:off x="1371600" y="1143000"/>
            <a:ext cx="4114800" cy="3086100"/>
          </a:xfrm>
          <a:ln/>
        </p:spPr>
      </p:sp>
      <p:sp>
        <p:nvSpPr>
          <p:cNvPr id="99331" name="Rectangle 3"/>
          <p:cNvSpPr>
            <a:spLocks noGrp="1" noChangeArrowheads="1"/>
          </p:cNvSpPr>
          <p:nvPr>
            <p:ph type="body" idx="1"/>
          </p:nvPr>
        </p:nvSpPr>
        <p:spPr>
          <a:noFill/>
          <a:ln/>
        </p:spPr>
        <p:txBody>
          <a:bodyPr/>
          <a:lstStyle/>
          <a:p>
            <a:pPr eaLnBrk="1" hangingPunct="1"/>
            <a:r>
              <a:rPr lang="en-US"/>
              <a:t>The cap rate is such an important market metric, that many investor research services gather data on transactions and produce reports on current cap rates by sector and by region.  Here are just a few of the many web based services that you can use to get this information.  </a:t>
            </a:r>
          </a:p>
        </p:txBody>
      </p:sp>
    </p:spTree>
    <p:extLst>
      <p:ext uri="{BB962C8B-B14F-4D97-AF65-F5344CB8AC3E}">
        <p14:creationId xmlns:p14="http://schemas.microsoft.com/office/powerpoint/2010/main" val="32440024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3891" name="Rectangle 2"/>
          <p:cNvSpPr>
            <a:spLocks noGrp="1" noRot="1" noChangeAspect="1" noChangeArrowheads="1" noTextEdit="1"/>
          </p:cNvSpPr>
          <p:nvPr>
            <p:ph type="sldImg"/>
          </p:nvPr>
        </p:nvSpPr>
        <p:spPr>
          <a:xfrm>
            <a:off x="1371600" y="1143000"/>
            <a:ext cx="4114800" cy="3086100"/>
          </a:xfrm>
          <a:ln/>
        </p:spPr>
      </p:sp>
      <p:sp>
        <p:nvSpPr>
          <p:cNvPr id="293892" name="Rectangle 3"/>
          <p:cNvSpPr>
            <a:spLocks noGrp="1" noChangeArrowheads="1"/>
          </p:cNvSpPr>
          <p:nvPr>
            <p:ph type="body" idx="1"/>
          </p:nvPr>
        </p:nvSpPr>
        <p:spPr>
          <a:noFill/>
          <a:ln/>
        </p:spPr>
        <p:txBody>
          <a:bodyPr/>
          <a:lstStyle/>
          <a:p>
            <a:pPr eaLnBrk="1" hangingPunct="1"/>
            <a:endParaRPr lang="en-US">
              <a:latin typeface="Times"/>
            </a:endParaRPr>
          </a:p>
        </p:txBody>
      </p:sp>
      <p:sp>
        <p:nvSpPr>
          <p:cNvPr id="293893" name="Footer Placeholder 4"/>
          <p:cNvSpPr>
            <a:spLocks noGrp="1"/>
          </p:cNvSpPr>
          <p:nvPr>
            <p:ph type="ftr" sz="quarter" idx="4"/>
          </p:nvPr>
        </p:nvSpPr>
        <p:spPr>
          <a:noFill/>
        </p:spPr>
        <p:txBody>
          <a:bodyPr/>
          <a:lstStyle/>
          <a:p>
            <a:pPr marL="0" marR="0" lvl="0" indent="0" algn="l" defTabSz="965494" rtl="0" eaLnBrk="1" fontAlgn="base" latinLnBrk="0" hangingPunct="1">
              <a:lnSpc>
                <a:spcPct val="100000"/>
              </a:lnSpc>
              <a:spcBef>
                <a:spcPct val="0"/>
              </a:spcBef>
              <a:spcAft>
                <a:spcPct val="0"/>
              </a:spcAft>
              <a:buClrTx/>
              <a:buSzTx/>
              <a:buFontTx/>
              <a:buNone/>
              <a:tabLst/>
              <a:defRPr/>
            </a:pPr>
            <a:r>
              <a:rPr kumimoji="0" lang="en-US" altLang="en-US" sz="1300" b="0" i="0" u="none" strike="noStrike" kern="1200" cap="none" spc="0" normalizeH="0" baseline="0" noProof="0" dirty="0">
                <a:ln>
                  <a:noFill/>
                </a:ln>
                <a:solidFill>
                  <a:srgbClr val="000000"/>
                </a:solidFill>
                <a:effectLst/>
                <a:uLnTx/>
                <a:uFillTx/>
                <a:latin typeface="Times"/>
                <a:ea typeface="+mn-ea"/>
                <a:cs typeface="+mn-cs"/>
              </a:rPr>
              <a:t>December 1&amp;2, 2008 San Francisco</a:t>
            </a:r>
          </a:p>
        </p:txBody>
      </p:sp>
      <p:sp>
        <p:nvSpPr>
          <p:cNvPr id="293894" name="Header Placeholder 5"/>
          <p:cNvSpPr>
            <a:spLocks noGrp="1"/>
          </p:cNvSpPr>
          <p:nvPr>
            <p:ph type="hdr" sz="quarter"/>
          </p:nvPr>
        </p:nvSpPr>
        <p:spPr>
          <a:noFill/>
        </p:spPr>
        <p:txBody>
          <a:bodyPr/>
          <a:lstStyle/>
          <a:p>
            <a:pPr marL="0" marR="0" lvl="0" indent="0" algn="l" defTabSz="965494" rtl="0" eaLnBrk="1" fontAlgn="base" latinLnBrk="0" hangingPunct="1">
              <a:lnSpc>
                <a:spcPct val="100000"/>
              </a:lnSpc>
              <a:spcBef>
                <a:spcPct val="0"/>
              </a:spcBef>
              <a:spcAft>
                <a:spcPct val="0"/>
              </a:spcAft>
              <a:buClrTx/>
              <a:buSzTx/>
              <a:buFontTx/>
              <a:buNone/>
              <a:tabLst/>
              <a:defRPr/>
            </a:pPr>
            <a:r>
              <a:rPr kumimoji="0" lang="en-US" altLang="en-US" sz="1300" b="0" i="0" u="none" strike="noStrike" kern="1200" cap="none" spc="0" normalizeH="0" baseline="0" noProof="0" dirty="0">
                <a:ln>
                  <a:noFill/>
                </a:ln>
                <a:solidFill>
                  <a:srgbClr val="000000"/>
                </a:solidFill>
                <a:effectLst/>
                <a:uLnTx/>
                <a:uFillTx/>
                <a:latin typeface="Times"/>
                <a:ea typeface="+mn-ea"/>
                <a:cs typeface="+mn-cs"/>
              </a:rPr>
              <a:t>Crafting Successful Public Private </a:t>
            </a:r>
            <a:r>
              <a:rPr kumimoji="0" lang="en-US" altLang="en-US" sz="1300" b="0" i="0" u="none" strike="noStrike" kern="1200" cap="none" spc="0" normalizeH="0" baseline="0" noProof="0" dirty="0" err="1">
                <a:ln>
                  <a:noFill/>
                </a:ln>
                <a:solidFill>
                  <a:srgbClr val="000000"/>
                </a:solidFill>
                <a:effectLst/>
                <a:uLnTx/>
                <a:uFillTx/>
                <a:latin typeface="Times"/>
                <a:ea typeface="+mn-ea"/>
                <a:cs typeface="+mn-cs"/>
              </a:rPr>
              <a:t>Parnerships</a:t>
            </a:r>
            <a:endParaRPr kumimoji="0" lang="en-US" altLang="en-US" sz="1300" b="0" i="0" u="none" strike="noStrike" kern="1200" cap="none" spc="0" normalizeH="0" baseline="0" noProof="0" dirty="0">
              <a:ln>
                <a:noFill/>
              </a:ln>
              <a:solidFill>
                <a:srgbClr val="000000"/>
              </a:solidFill>
              <a:effectLst/>
              <a:uLnTx/>
              <a:uFillTx/>
              <a:latin typeface="Times"/>
              <a:ea typeface="+mn-ea"/>
              <a:cs typeface="+mn-cs"/>
            </a:endParaRPr>
          </a:p>
        </p:txBody>
      </p:sp>
    </p:spTree>
    <p:extLst>
      <p:ext uri="{BB962C8B-B14F-4D97-AF65-F5344CB8AC3E}">
        <p14:creationId xmlns:p14="http://schemas.microsoft.com/office/powerpoint/2010/main" val="4626371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Urban Land Institute                             Creating Value</a:t>
            </a:r>
          </a:p>
        </p:txBody>
      </p:sp>
      <p:sp>
        <p:nvSpPr>
          <p:cNvPr id="6" name="Slide Number Placeholder 5"/>
          <p:cNvSpPr>
            <a:spLocks noGrp="1"/>
          </p:cNvSpPr>
          <p:nvPr>
            <p:ph type="sldNum" sz="quarter" idx="12"/>
          </p:nvPr>
        </p:nvSpPr>
        <p:spPr/>
        <p:txBody>
          <a:bodyPr/>
          <a:lstStyle>
            <a:lvl1pPr>
              <a:defRPr/>
            </a:lvl1pPr>
          </a:lstStyle>
          <a:p>
            <a:fld id="{4A01B29D-E255-4723-926C-5F80887AF5C2}" type="slidenum">
              <a:rPr lang="en-US" smtClean="0"/>
              <a:pPr/>
              <a:t>‹#›</a:t>
            </a:fld>
            <a:endParaRPr lang="en-US"/>
          </a:p>
        </p:txBody>
      </p:sp>
    </p:spTree>
    <p:extLst>
      <p:ext uri="{BB962C8B-B14F-4D97-AF65-F5344CB8AC3E}">
        <p14:creationId xmlns:p14="http://schemas.microsoft.com/office/powerpoint/2010/main" val="16245590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Urban Land Institute                             Creating Value</a:t>
            </a:r>
          </a:p>
        </p:txBody>
      </p:sp>
      <p:sp>
        <p:nvSpPr>
          <p:cNvPr id="6" name="Slide Number Placeholder 5"/>
          <p:cNvSpPr>
            <a:spLocks noGrp="1"/>
          </p:cNvSpPr>
          <p:nvPr>
            <p:ph type="sldNum" sz="quarter" idx="12"/>
          </p:nvPr>
        </p:nvSpPr>
        <p:spPr/>
        <p:txBody>
          <a:bodyPr/>
          <a:lstStyle>
            <a:lvl1pPr>
              <a:defRPr/>
            </a:lvl1pPr>
          </a:lstStyle>
          <a:p>
            <a:fld id="{4197F467-5AA2-44B6-8340-BA7C101BCFB2}" type="slidenum">
              <a:rPr lang="en-US" smtClean="0"/>
              <a:pPr/>
              <a:t>‹#›</a:t>
            </a:fld>
            <a:endParaRPr lang="en-US"/>
          </a:p>
        </p:txBody>
      </p:sp>
    </p:spTree>
    <p:extLst>
      <p:ext uri="{BB962C8B-B14F-4D97-AF65-F5344CB8AC3E}">
        <p14:creationId xmlns:p14="http://schemas.microsoft.com/office/powerpoint/2010/main" val="24967722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Urban Land Institute                             Creating Value</a:t>
            </a:r>
          </a:p>
        </p:txBody>
      </p:sp>
      <p:sp>
        <p:nvSpPr>
          <p:cNvPr id="6" name="Slide Number Placeholder 5"/>
          <p:cNvSpPr>
            <a:spLocks noGrp="1"/>
          </p:cNvSpPr>
          <p:nvPr>
            <p:ph type="sldNum" sz="quarter" idx="12"/>
          </p:nvPr>
        </p:nvSpPr>
        <p:spPr/>
        <p:txBody>
          <a:bodyPr/>
          <a:lstStyle>
            <a:lvl1pPr>
              <a:defRPr/>
            </a:lvl1pPr>
          </a:lstStyle>
          <a:p>
            <a:fld id="{3AAE9678-55F1-481E-9B41-6C64335E45A3}" type="slidenum">
              <a:rPr lang="en-US" smtClean="0"/>
              <a:pPr/>
              <a:t>‹#›</a:t>
            </a:fld>
            <a:endParaRPr lang="en-US"/>
          </a:p>
        </p:txBody>
      </p:sp>
    </p:spTree>
    <p:extLst>
      <p:ext uri="{BB962C8B-B14F-4D97-AF65-F5344CB8AC3E}">
        <p14:creationId xmlns:p14="http://schemas.microsoft.com/office/powerpoint/2010/main" val="28635648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a:t>Click to edit Master title style</a:t>
            </a:r>
          </a:p>
        </p:txBody>
      </p:sp>
      <p:sp>
        <p:nvSpPr>
          <p:cNvPr id="3" name="Table Placeholder 2"/>
          <p:cNvSpPr>
            <a:spLocks noGrp="1"/>
          </p:cNvSpPr>
          <p:nvPr>
            <p:ph type="tbl" idx="1"/>
          </p:nvPr>
        </p:nvSpPr>
        <p:spPr>
          <a:xfrm>
            <a:off x="685800" y="1981200"/>
            <a:ext cx="7772400" cy="4114800"/>
          </a:xfrm>
        </p:spPr>
        <p:txBody>
          <a:bodyPr/>
          <a:lstStyle/>
          <a:p>
            <a:r>
              <a:rPr lang="en-US"/>
              <a:t>Click icon to add table</a:t>
            </a:r>
          </a:p>
        </p:txBody>
      </p:sp>
      <p:sp>
        <p:nvSpPr>
          <p:cNvPr id="4" name="Date Placeholder 3"/>
          <p:cNvSpPr>
            <a:spLocks noGrp="1"/>
          </p:cNvSpPr>
          <p:nvPr>
            <p:ph type="dt" sz="half" idx="10"/>
          </p:nvPr>
        </p:nvSpPr>
        <p:spPr>
          <a:xfrm>
            <a:off x="685800" y="6248400"/>
            <a:ext cx="1905000" cy="457200"/>
          </a:xfrm>
        </p:spPr>
        <p:txBody>
          <a:bodyPr/>
          <a:lstStyle>
            <a:lvl1pPr>
              <a:defRPr/>
            </a:lvl1pPr>
          </a:lstStyle>
          <a:p>
            <a:endParaRPr lang="en-US"/>
          </a:p>
        </p:txBody>
      </p:sp>
      <p:sp>
        <p:nvSpPr>
          <p:cNvPr id="5" name="Footer Placeholder 4"/>
          <p:cNvSpPr>
            <a:spLocks noGrp="1"/>
          </p:cNvSpPr>
          <p:nvPr>
            <p:ph type="ftr" sz="quarter" idx="11"/>
          </p:nvPr>
        </p:nvSpPr>
        <p:spPr>
          <a:xfrm>
            <a:off x="3124200" y="6248400"/>
            <a:ext cx="2895600" cy="457200"/>
          </a:xfrm>
        </p:spPr>
        <p:txBody>
          <a:bodyPr/>
          <a:lstStyle>
            <a:lvl1pPr>
              <a:defRPr/>
            </a:lvl1pPr>
          </a:lstStyle>
          <a:p>
            <a:r>
              <a:rPr lang="en-US"/>
              <a:t>Urban Land Institute                             Creating Value</a:t>
            </a:r>
          </a:p>
        </p:txBody>
      </p:sp>
      <p:sp>
        <p:nvSpPr>
          <p:cNvPr id="6" name="Slide Number Placeholder 5"/>
          <p:cNvSpPr>
            <a:spLocks noGrp="1"/>
          </p:cNvSpPr>
          <p:nvPr>
            <p:ph type="sldNum" sz="quarter" idx="12"/>
          </p:nvPr>
        </p:nvSpPr>
        <p:spPr>
          <a:xfrm>
            <a:off x="6553200" y="6248400"/>
            <a:ext cx="1905000" cy="457200"/>
          </a:xfrm>
        </p:spPr>
        <p:txBody>
          <a:bodyPr/>
          <a:lstStyle>
            <a:lvl1pPr>
              <a:defRPr/>
            </a:lvl1pPr>
          </a:lstStyle>
          <a:p>
            <a:fld id="{2A65C3B3-9264-4513-A856-40B867BEE40E}" type="slidenum">
              <a:rPr lang="en-US" smtClean="0"/>
              <a:pPr/>
              <a:t>‹#›</a:t>
            </a:fld>
            <a:endParaRPr lang="en-US"/>
          </a:p>
        </p:txBody>
      </p:sp>
    </p:spTree>
    <p:extLst>
      <p:ext uri="{BB962C8B-B14F-4D97-AF65-F5344CB8AC3E}">
        <p14:creationId xmlns:p14="http://schemas.microsoft.com/office/powerpoint/2010/main" val="34360479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5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2"/>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itle 4"/>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7" name="Content Placeholder 6"/>
          <p:cNvSpPr>
            <a:spLocks noGrp="1"/>
          </p:cNvSpPr>
          <p:nvPr>
            <p:ph sz="quarter" idx="11"/>
          </p:nvPr>
        </p:nvSpPr>
        <p:spPr>
          <a:xfrm>
            <a:off x="6553200" y="6248400"/>
            <a:ext cx="2590800" cy="457200"/>
          </a:xfrm>
          <a:prstGeom prst="rect">
            <a:avLst/>
          </a:prstGeom>
        </p:spPr>
        <p:txBody>
          <a:bodyPr/>
          <a:lstStyle>
            <a:lvl1pPr marL="0" marR="0" indent="0" algn="ctr" defTabSz="914400" rtl="0" eaLnBrk="0" fontAlgn="base" latinLnBrk="0" hangingPunct="0">
              <a:lnSpc>
                <a:spcPct val="100000"/>
              </a:lnSpc>
              <a:spcBef>
                <a:spcPct val="0"/>
              </a:spcBef>
              <a:spcAft>
                <a:spcPct val="0"/>
              </a:spcAft>
              <a:buClrTx/>
              <a:buSzTx/>
              <a:buFontTx/>
              <a:buNone/>
              <a:tabLst/>
              <a:defRPr sz="1400"/>
            </a:lvl1pPr>
          </a:lstStyle>
          <a:p>
            <a:pPr lvl="0"/>
            <a:r>
              <a:rPr lang="en-US"/>
              <a:t>Click to edit Master text styles</a:t>
            </a:r>
          </a:p>
          <a:p>
            <a:pPr lvl="1"/>
            <a:r>
              <a:rPr lang="en-US"/>
              <a:t>Second level</a:t>
            </a:r>
          </a:p>
        </p:txBody>
      </p:sp>
      <p:sp>
        <p:nvSpPr>
          <p:cNvPr id="6" name="Rectangle 2"/>
          <p:cNvSpPr>
            <a:spLocks noGrp="1" noChangeArrowheads="1"/>
          </p:cNvSpPr>
          <p:nvPr>
            <p:ph type="ftr" sz="quarter" idx="12"/>
          </p:nvPr>
        </p:nvSpPr>
        <p:spPr>
          <a:xfrm>
            <a:off x="2971800" y="6248400"/>
            <a:ext cx="2895600" cy="457200"/>
          </a:xfrm>
        </p:spPr>
        <p:txBody>
          <a:bodyPr/>
          <a:lstStyle>
            <a:lvl1pPr>
              <a:defRPr/>
            </a:lvl1pPr>
          </a:lstStyle>
          <a:p>
            <a:pPr>
              <a:defRPr/>
            </a:pPr>
            <a:r>
              <a:rPr lang="en-US" altLang="en-US"/>
              <a:t>Urban Land Institute                             Creating Value</a:t>
            </a:r>
            <a:endParaRPr lang="en-US" altLang="en-US" dirty="0"/>
          </a:p>
        </p:txBody>
      </p:sp>
    </p:spTree>
    <p:extLst>
      <p:ext uri="{BB962C8B-B14F-4D97-AF65-F5344CB8AC3E}">
        <p14:creationId xmlns:p14="http://schemas.microsoft.com/office/powerpoint/2010/main" val="87211831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45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2"/>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itle 4"/>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7" name="Content Placeholder 6"/>
          <p:cNvSpPr>
            <a:spLocks noGrp="1"/>
          </p:cNvSpPr>
          <p:nvPr>
            <p:ph sz="quarter" idx="11"/>
          </p:nvPr>
        </p:nvSpPr>
        <p:spPr>
          <a:xfrm>
            <a:off x="6553200" y="6248400"/>
            <a:ext cx="2590800" cy="457200"/>
          </a:xfrm>
          <a:prstGeom prst="rect">
            <a:avLst/>
          </a:prstGeom>
        </p:spPr>
        <p:txBody>
          <a:bodyPr/>
          <a:lstStyle>
            <a:lvl1pPr marL="0" marR="0" indent="0" algn="ctr" defTabSz="914400" rtl="0" eaLnBrk="0" fontAlgn="base" latinLnBrk="0" hangingPunct="0">
              <a:lnSpc>
                <a:spcPct val="100000"/>
              </a:lnSpc>
              <a:spcBef>
                <a:spcPct val="0"/>
              </a:spcBef>
              <a:spcAft>
                <a:spcPct val="0"/>
              </a:spcAft>
              <a:buClrTx/>
              <a:buSzTx/>
              <a:buFontTx/>
              <a:buNone/>
              <a:tabLst/>
              <a:defRPr sz="1400"/>
            </a:lvl1pPr>
          </a:lstStyle>
          <a:p>
            <a:pPr lvl="0"/>
            <a:r>
              <a:rPr lang="en-US"/>
              <a:t>Click to edit Master text styles</a:t>
            </a:r>
          </a:p>
          <a:p>
            <a:pPr lvl="1"/>
            <a:r>
              <a:rPr lang="en-US"/>
              <a:t>Second level</a:t>
            </a:r>
          </a:p>
        </p:txBody>
      </p:sp>
      <p:sp>
        <p:nvSpPr>
          <p:cNvPr id="6" name="Rectangle 2"/>
          <p:cNvSpPr>
            <a:spLocks noGrp="1" noChangeArrowheads="1"/>
          </p:cNvSpPr>
          <p:nvPr>
            <p:ph type="ftr" sz="quarter" idx="12"/>
          </p:nvPr>
        </p:nvSpPr>
        <p:spPr>
          <a:xfrm>
            <a:off x="2971800" y="6248400"/>
            <a:ext cx="2895600" cy="457200"/>
          </a:xfrm>
        </p:spPr>
        <p:txBody>
          <a:bodyPr/>
          <a:lstStyle>
            <a:lvl1pPr>
              <a:defRPr/>
            </a:lvl1pPr>
          </a:lstStyle>
          <a:p>
            <a:pPr>
              <a:defRPr/>
            </a:pPr>
            <a:r>
              <a:rPr lang="en-US" altLang="en-US"/>
              <a:t>Urban Land Institute                             Creating Value</a:t>
            </a:r>
            <a:endParaRPr lang="en-US" altLang="en-US" dirty="0"/>
          </a:p>
        </p:txBody>
      </p:sp>
    </p:spTree>
    <p:extLst>
      <p:ext uri="{BB962C8B-B14F-4D97-AF65-F5344CB8AC3E}">
        <p14:creationId xmlns:p14="http://schemas.microsoft.com/office/powerpoint/2010/main" val="387138602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a:prstGeom prst="rect">
            <a:avLst/>
          </a:prstGeom>
        </p:spPr>
        <p:txBody>
          <a:bodyPr/>
          <a:lstStyle/>
          <a:p>
            <a:r>
              <a:rPr lang="en-US"/>
              <a:t>Click to edit Master title style</a:t>
            </a:r>
          </a:p>
        </p:txBody>
      </p:sp>
      <p:sp>
        <p:nvSpPr>
          <p:cNvPr id="3" name="Text Placeholder 2"/>
          <p:cNvSpPr>
            <a:spLocks noGrp="1"/>
          </p:cNvSpPr>
          <p:nvPr>
            <p:ph type="body" sz="half" idx="1"/>
          </p:nvPr>
        </p:nvSpPr>
        <p:spPr>
          <a:xfrm>
            <a:off x="685800" y="1981200"/>
            <a:ext cx="3810000" cy="411480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5"/>
          <p:cNvSpPr>
            <a:spLocks noGrp="1"/>
          </p:cNvSpPr>
          <p:nvPr>
            <p:ph type="ftr" sz="quarter" idx="10"/>
          </p:nvPr>
        </p:nvSpPr>
        <p:spPr>
          <a:xfrm>
            <a:off x="3352800" y="6172200"/>
            <a:ext cx="2895600" cy="457200"/>
          </a:xfrm>
        </p:spPr>
        <p:txBody>
          <a:bodyPr/>
          <a:lstStyle>
            <a:lvl1pPr>
              <a:defRPr/>
            </a:lvl1pPr>
          </a:lstStyle>
          <a:p>
            <a:pPr>
              <a:defRPr/>
            </a:pPr>
            <a:r>
              <a:rPr lang="en-US"/>
              <a:t>Urban Land Institute                             Creating Value</a:t>
            </a:r>
            <a:endParaRPr lang="en-US" dirty="0"/>
          </a:p>
        </p:txBody>
      </p:sp>
      <p:sp>
        <p:nvSpPr>
          <p:cNvPr id="6" name="Slide Number Placeholder 6"/>
          <p:cNvSpPr>
            <a:spLocks noGrp="1"/>
          </p:cNvSpPr>
          <p:nvPr>
            <p:ph type="sldNum" sz="quarter" idx="11"/>
          </p:nvPr>
        </p:nvSpPr>
        <p:spPr>
          <a:xfrm>
            <a:off x="7010400" y="6172200"/>
            <a:ext cx="2133600" cy="381000"/>
          </a:xfrm>
        </p:spPr>
        <p:txBody>
          <a:bodyPr/>
          <a:lstStyle>
            <a:lvl1pPr>
              <a:defRPr sz="1400" b="0"/>
            </a:lvl1pPr>
          </a:lstStyle>
          <a:p>
            <a:pPr>
              <a:defRPr/>
            </a:pPr>
            <a:fld id="{6E4B4F46-BC5D-494C-B16E-830D950CC7B1}" type="slidenum">
              <a:rPr lang="en-US" smtClean="0"/>
              <a:pPr>
                <a:defRPr/>
              </a:pPr>
              <a:t>‹#›</a:t>
            </a:fld>
            <a:endParaRPr lang="en-US" dirty="0"/>
          </a:p>
        </p:txBody>
      </p:sp>
    </p:spTree>
    <p:extLst>
      <p:ext uri="{BB962C8B-B14F-4D97-AF65-F5344CB8AC3E}">
        <p14:creationId xmlns:p14="http://schemas.microsoft.com/office/powerpoint/2010/main" val="27677384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cSld name="64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2"/>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itle 4"/>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7" name="Content Placeholder 6"/>
          <p:cNvSpPr>
            <a:spLocks noGrp="1"/>
          </p:cNvSpPr>
          <p:nvPr>
            <p:ph sz="quarter" idx="11"/>
          </p:nvPr>
        </p:nvSpPr>
        <p:spPr>
          <a:xfrm>
            <a:off x="6553200" y="6248400"/>
            <a:ext cx="2590800" cy="457200"/>
          </a:xfrm>
          <a:prstGeom prst="rect">
            <a:avLst/>
          </a:prstGeom>
        </p:spPr>
        <p:txBody>
          <a:bodyPr/>
          <a:lstStyle>
            <a:lvl1pPr marL="0" marR="0" indent="0" algn="ctr" defTabSz="914400" rtl="0" eaLnBrk="0" fontAlgn="base" latinLnBrk="0" hangingPunct="0">
              <a:lnSpc>
                <a:spcPct val="100000"/>
              </a:lnSpc>
              <a:spcBef>
                <a:spcPct val="0"/>
              </a:spcBef>
              <a:spcAft>
                <a:spcPct val="0"/>
              </a:spcAft>
              <a:buClrTx/>
              <a:buSzTx/>
              <a:buFontTx/>
              <a:buNone/>
              <a:tabLst/>
              <a:defRPr sz="1400"/>
            </a:lvl1pPr>
          </a:lstStyle>
          <a:p>
            <a:pPr lvl="0"/>
            <a:r>
              <a:rPr lang="en-US"/>
              <a:t>Click to edit Master text styles</a:t>
            </a:r>
          </a:p>
          <a:p>
            <a:pPr lvl="1"/>
            <a:r>
              <a:rPr lang="en-US"/>
              <a:t>Second level</a:t>
            </a:r>
          </a:p>
        </p:txBody>
      </p:sp>
      <p:sp>
        <p:nvSpPr>
          <p:cNvPr id="6" name="Rectangle 2"/>
          <p:cNvSpPr>
            <a:spLocks noGrp="1" noChangeArrowheads="1"/>
          </p:cNvSpPr>
          <p:nvPr>
            <p:ph type="ftr" sz="quarter" idx="12"/>
          </p:nvPr>
        </p:nvSpPr>
        <p:spPr>
          <a:xfrm>
            <a:off x="2971800" y="6248400"/>
            <a:ext cx="2895600" cy="457200"/>
          </a:xfrm>
        </p:spPr>
        <p:txBody>
          <a:bodyPr/>
          <a:lstStyle>
            <a:lvl1pPr>
              <a:defRPr smtClean="0"/>
            </a:lvl1pPr>
          </a:lstStyle>
          <a:p>
            <a:pPr>
              <a:defRPr/>
            </a:pPr>
            <a:r>
              <a:rPr lang="en-US" altLang="en-US"/>
              <a:t>Urban Land Institute                             Creating Value</a:t>
            </a:r>
            <a:endParaRPr lang="en-US" altLang="en-US" dirty="0"/>
          </a:p>
        </p:txBody>
      </p:sp>
    </p:spTree>
    <p:extLst>
      <p:ext uri="{BB962C8B-B14F-4D97-AF65-F5344CB8AC3E}">
        <p14:creationId xmlns:p14="http://schemas.microsoft.com/office/powerpoint/2010/main" val="9840434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Urban Land Institute                             Creating Value</a:t>
            </a:r>
          </a:p>
        </p:txBody>
      </p:sp>
      <p:sp>
        <p:nvSpPr>
          <p:cNvPr id="6" name="Slide Number Placeholder 5"/>
          <p:cNvSpPr>
            <a:spLocks noGrp="1"/>
          </p:cNvSpPr>
          <p:nvPr>
            <p:ph type="sldNum" sz="quarter" idx="12"/>
          </p:nvPr>
        </p:nvSpPr>
        <p:spPr/>
        <p:txBody>
          <a:bodyPr/>
          <a:lstStyle>
            <a:lvl1pPr>
              <a:defRPr/>
            </a:lvl1pPr>
          </a:lstStyle>
          <a:p>
            <a:fld id="{B839676A-5DDF-49ED-912A-88E0480DAD00}" type="slidenum">
              <a:rPr lang="en-US" smtClean="0"/>
              <a:pPr/>
              <a:t>‹#›</a:t>
            </a:fld>
            <a:endParaRPr lang="en-US"/>
          </a:p>
        </p:txBody>
      </p:sp>
    </p:spTree>
    <p:extLst>
      <p:ext uri="{BB962C8B-B14F-4D97-AF65-F5344CB8AC3E}">
        <p14:creationId xmlns:p14="http://schemas.microsoft.com/office/powerpoint/2010/main" val="3923350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Urban Land Institute                             Creating Value</a:t>
            </a:r>
          </a:p>
        </p:txBody>
      </p:sp>
      <p:sp>
        <p:nvSpPr>
          <p:cNvPr id="6" name="Slide Number Placeholder 5"/>
          <p:cNvSpPr>
            <a:spLocks noGrp="1"/>
          </p:cNvSpPr>
          <p:nvPr>
            <p:ph type="sldNum" sz="quarter" idx="12"/>
          </p:nvPr>
        </p:nvSpPr>
        <p:spPr/>
        <p:txBody>
          <a:bodyPr/>
          <a:lstStyle>
            <a:lvl1pPr>
              <a:defRPr/>
            </a:lvl1pPr>
          </a:lstStyle>
          <a:p>
            <a:fld id="{E0EA67AD-94F6-4ADD-8A54-183A64BDBB3D}" type="slidenum">
              <a:rPr lang="en-US" smtClean="0"/>
              <a:pPr/>
              <a:t>‹#›</a:t>
            </a:fld>
            <a:endParaRPr lang="en-US"/>
          </a:p>
        </p:txBody>
      </p:sp>
    </p:spTree>
    <p:extLst>
      <p:ext uri="{BB962C8B-B14F-4D97-AF65-F5344CB8AC3E}">
        <p14:creationId xmlns:p14="http://schemas.microsoft.com/office/powerpoint/2010/main" val="30637861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a:t>Urban Land Institute                             Creating Value</a:t>
            </a:r>
          </a:p>
        </p:txBody>
      </p:sp>
      <p:sp>
        <p:nvSpPr>
          <p:cNvPr id="7" name="Slide Number Placeholder 6"/>
          <p:cNvSpPr>
            <a:spLocks noGrp="1"/>
          </p:cNvSpPr>
          <p:nvPr>
            <p:ph type="sldNum" sz="quarter" idx="12"/>
          </p:nvPr>
        </p:nvSpPr>
        <p:spPr/>
        <p:txBody>
          <a:bodyPr/>
          <a:lstStyle>
            <a:lvl1pPr>
              <a:defRPr/>
            </a:lvl1pPr>
          </a:lstStyle>
          <a:p>
            <a:fld id="{8A2EF3EA-3744-4958-96E6-25C1EF69D41F}" type="slidenum">
              <a:rPr lang="en-US" smtClean="0"/>
              <a:pPr/>
              <a:t>‹#›</a:t>
            </a:fld>
            <a:endParaRPr lang="en-US"/>
          </a:p>
        </p:txBody>
      </p:sp>
    </p:spTree>
    <p:extLst>
      <p:ext uri="{BB962C8B-B14F-4D97-AF65-F5344CB8AC3E}">
        <p14:creationId xmlns:p14="http://schemas.microsoft.com/office/powerpoint/2010/main" val="16800324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r>
              <a:rPr lang="en-US"/>
              <a:t>Urban Land Institute                             Creating Value</a:t>
            </a:r>
          </a:p>
        </p:txBody>
      </p:sp>
      <p:sp>
        <p:nvSpPr>
          <p:cNvPr id="9" name="Slide Number Placeholder 8"/>
          <p:cNvSpPr>
            <a:spLocks noGrp="1"/>
          </p:cNvSpPr>
          <p:nvPr>
            <p:ph type="sldNum" sz="quarter" idx="12"/>
          </p:nvPr>
        </p:nvSpPr>
        <p:spPr/>
        <p:txBody>
          <a:bodyPr/>
          <a:lstStyle>
            <a:lvl1pPr>
              <a:defRPr/>
            </a:lvl1pPr>
          </a:lstStyle>
          <a:p>
            <a:fld id="{E2720967-D5B7-4B59-8433-446AD5B35BAD}" type="slidenum">
              <a:rPr lang="en-US" smtClean="0"/>
              <a:pPr/>
              <a:t>‹#›</a:t>
            </a:fld>
            <a:endParaRPr lang="en-US"/>
          </a:p>
        </p:txBody>
      </p:sp>
    </p:spTree>
    <p:extLst>
      <p:ext uri="{BB962C8B-B14F-4D97-AF65-F5344CB8AC3E}">
        <p14:creationId xmlns:p14="http://schemas.microsoft.com/office/powerpoint/2010/main" val="713790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r>
              <a:rPr lang="en-US"/>
              <a:t>Urban Land Institute                             Creating Value</a:t>
            </a:r>
          </a:p>
        </p:txBody>
      </p:sp>
      <p:sp>
        <p:nvSpPr>
          <p:cNvPr id="5" name="Slide Number Placeholder 4"/>
          <p:cNvSpPr>
            <a:spLocks noGrp="1"/>
          </p:cNvSpPr>
          <p:nvPr>
            <p:ph type="sldNum" sz="quarter" idx="12"/>
          </p:nvPr>
        </p:nvSpPr>
        <p:spPr/>
        <p:txBody>
          <a:bodyPr/>
          <a:lstStyle>
            <a:lvl1pPr>
              <a:defRPr/>
            </a:lvl1pPr>
          </a:lstStyle>
          <a:p>
            <a:fld id="{B10A7950-D412-42DF-8424-3A60AD6E039C}" type="slidenum">
              <a:rPr lang="en-US" smtClean="0"/>
              <a:pPr/>
              <a:t>‹#›</a:t>
            </a:fld>
            <a:endParaRPr lang="en-US"/>
          </a:p>
        </p:txBody>
      </p:sp>
    </p:spTree>
    <p:extLst>
      <p:ext uri="{BB962C8B-B14F-4D97-AF65-F5344CB8AC3E}">
        <p14:creationId xmlns:p14="http://schemas.microsoft.com/office/powerpoint/2010/main" val="2269780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r>
              <a:rPr lang="en-US"/>
              <a:t>Urban Land Institute                             Creating Value</a:t>
            </a:r>
          </a:p>
        </p:txBody>
      </p:sp>
      <p:sp>
        <p:nvSpPr>
          <p:cNvPr id="4" name="Slide Number Placeholder 3"/>
          <p:cNvSpPr>
            <a:spLocks noGrp="1"/>
          </p:cNvSpPr>
          <p:nvPr>
            <p:ph type="sldNum" sz="quarter" idx="12"/>
          </p:nvPr>
        </p:nvSpPr>
        <p:spPr/>
        <p:txBody>
          <a:bodyPr/>
          <a:lstStyle>
            <a:lvl1pPr>
              <a:defRPr/>
            </a:lvl1pPr>
          </a:lstStyle>
          <a:p>
            <a:fld id="{5C30F93F-F26A-474B-BB70-C2225AFC5095}" type="slidenum">
              <a:rPr lang="en-US" smtClean="0"/>
              <a:pPr/>
              <a:t>‹#›</a:t>
            </a:fld>
            <a:endParaRPr lang="en-US"/>
          </a:p>
        </p:txBody>
      </p:sp>
    </p:spTree>
    <p:extLst>
      <p:ext uri="{BB962C8B-B14F-4D97-AF65-F5344CB8AC3E}">
        <p14:creationId xmlns:p14="http://schemas.microsoft.com/office/powerpoint/2010/main" val="22070032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a:t>Urban Land Institute                             Creating Value</a:t>
            </a:r>
          </a:p>
        </p:txBody>
      </p:sp>
      <p:sp>
        <p:nvSpPr>
          <p:cNvPr id="7" name="Slide Number Placeholder 6"/>
          <p:cNvSpPr>
            <a:spLocks noGrp="1"/>
          </p:cNvSpPr>
          <p:nvPr>
            <p:ph type="sldNum" sz="quarter" idx="12"/>
          </p:nvPr>
        </p:nvSpPr>
        <p:spPr/>
        <p:txBody>
          <a:bodyPr/>
          <a:lstStyle>
            <a:lvl1pPr>
              <a:defRPr/>
            </a:lvl1pPr>
          </a:lstStyle>
          <a:p>
            <a:fld id="{9D7F1D8E-1506-4885-A93A-29CB9C92A8E6}" type="slidenum">
              <a:rPr lang="en-US" smtClean="0"/>
              <a:pPr/>
              <a:t>‹#›</a:t>
            </a:fld>
            <a:endParaRPr lang="en-US"/>
          </a:p>
        </p:txBody>
      </p:sp>
    </p:spTree>
    <p:extLst>
      <p:ext uri="{BB962C8B-B14F-4D97-AF65-F5344CB8AC3E}">
        <p14:creationId xmlns:p14="http://schemas.microsoft.com/office/powerpoint/2010/main" val="35962473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a:t>Urban Land Institute                             Creating Value</a:t>
            </a:r>
          </a:p>
        </p:txBody>
      </p:sp>
      <p:sp>
        <p:nvSpPr>
          <p:cNvPr id="7" name="Slide Number Placeholder 6"/>
          <p:cNvSpPr>
            <a:spLocks noGrp="1"/>
          </p:cNvSpPr>
          <p:nvPr>
            <p:ph type="sldNum" sz="quarter" idx="12"/>
          </p:nvPr>
        </p:nvSpPr>
        <p:spPr/>
        <p:txBody>
          <a:bodyPr/>
          <a:lstStyle>
            <a:lvl1pPr>
              <a:defRPr/>
            </a:lvl1pPr>
          </a:lstStyle>
          <a:p>
            <a:fld id="{C47FAE1A-D8D2-4080-B4C0-E3A00C6F9DB8}" type="slidenum">
              <a:rPr lang="en-US" smtClean="0"/>
              <a:pPr/>
              <a:t>‹#›</a:t>
            </a:fld>
            <a:endParaRPr lang="en-US"/>
          </a:p>
        </p:txBody>
      </p:sp>
    </p:spTree>
    <p:extLst>
      <p:ext uri="{BB962C8B-B14F-4D97-AF65-F5344CB8AC3E}">
        <p14:creationId xmlns:p14="http://schemas.microsoft.com/office/powerpoint/2010/main" val="22732977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003300"/>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nSpc>
                <a:spcPct val="100000"/>
              </a:lnSpc>
              <a:spcBef>
                <a:spcPct val="0"/>
              </a:spcBef>
              <a:buFontTx/>
              <a:buNone/>
              <a:defRPr sz="1400"/>
            </a:lvl1pPr>
          </a:lstStyle>
          <a:p>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lnSpc>
                <a:spcPct val="100000"/>
              </a:lnSpc>
              <a:spcBef>
                <a:spcPct val="0"/>
              </a:spcBef>
              <a:buFontTx/>
              <a:buNone/>
              <a:defRPr sz="1400"/>
            </a:lvl1pPr>
          </a:lstStyle>
          <a:p>
            <a:r>
              <a:rPr lang="en-US"/>
              <a:t>Urban Land Institute                             Creating Value</a:t>
            </a: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00000"/>
              </a:lnSpc>
              <a:spcBef>
                <a:spcPct val="0"/>
              </a:spcBef>
              <a:buFontTx/>
              <a:buNone/>
              <a:defRPr sz="1400"/>
            </a:lvl1pPr>
          </a:lstStyle>
          <a:p>
            <a:fld id="{7A961ABD-FE04-4443-AD6E-B8ECABCA5B74}" type="slidenum">
              <a:rPr lang="en-US" smtClean="0"/>
              <a:pPr/>
              <a:t>‹#›</a:t>
            </a:fld>
            <a:endParaRPr lang="en-US"/>
          </a:p>
        </p:txBody>
      </p:sp>
    </p:spTree>
    <p:extLst>
      <p:ext uri="{BB962C8B-B14F-4D97-AF65-F5344CB8AC3E}">
        <p14:creationId xmlns:p14="http://schemas.microsoft.com/office/powerpoint/2010/main" val="1804639334"/>
      </p:ext>
    </p:extLst>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hf sldNum="0" hdr="0" dt="0"/>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Times New Roman" pitchFamily="18" charset="0"/>
        </a:defRPr>
      </a:lvl2pPr>
      <a:lvl3pPr algn="ctr" rtl="0" eaLnBrk="1" fontAlgn="base" hangingPunct="1">
        <a:spcBef>
          <a:spcPct val="0"/>
        </a:spcBef>
        <a:spcAft>
          <a:spcPct val="0"/>
        </a:spcAft>
        <a:defRPr sz="4400">
          <a:solidFill>
            <a:schemeClr val="tx2"/>
          </a:solidFill>
          <a:latin typeface="Times New Roman" pitchFamily="18" charset="0"/>
        </a:defRPr>
      </a:lvl3pPr>
      <a:lvl4pPr algn="ctr" rtl="0" eaLnBrk="1" fontAlgn="base" hangingPunct="1">
        <a:spcBef>
          <a:spcPct val="0"/>
        </a:spcBef>
        <a:spcAft>
          <a:spcPct val="0"/>
        </a:spcAft>
        <a:defRPr sz="4400">
          <a:solidFill>
            <a:schemeClr val="tx2"/>
          </a:solidFill>
          <a:latin typeface="Times New Roman" pitchFamily="18" charset="0"/>
        </a:defRPr>
      </a:lvl4pPr>
      <a:lvl5pPr algn="ctr" rtl="0" eaLnBrk="1" fontAlgn="base" hangingPunct="1">
        <a:spcBef>
          <a:spcPct val="0"/>
        </a:spcBef>
        <a:spcAft>
          <a:spcPct val="0"/>
        </a:spcAft>
        <a:defRPr sz="4400">
          <a:solidFill>
            <a:schemeClr val="tx2"/>
          </a:solidFill>
          <a:latin typeface="Times New Roman" pitchFamily="18" charset="0"/>
        </a:defRPr>
      </a:lvl5pPr>
      <a:lvl6pPr marL="457200" algn="ctr" rtl="0" eaLnBrk="1" fontAlgn="base" hangingPunct="1">
        <a:spcBef>
          <a:spcPct val="0"/>
        </a:spcBef>
        <a:spcAft>
          <a:spcPct val="0"/>
        </a:spcAft>
        <a:defRPr sz="4400">
          <a:solidFill>
            <a:schemeClr val="tx2"/>
          </a:solidFill>
          <a:latin typeface="Times New Roman" pitchFamily="18" charset="0"/>
        </a:defRPr>
      </a:lvl6pPr>
      <a:lvl7pPr marL="914400" algn="ctr" rtl="0" eaLnBrk="1" fontAlgn="base" hangingPunct="1">
        <a:spcBef>
          <a:spcPct val="0"/>
        </a:spcBef>
        <a:spcAft>
          <a:spcPct val="0"/>
        </a:spcAft>
        <a:defRPr sz="4400">
          <a:solidFill>
            <a:schemeClr val="tx2"/>
          </a:solidFill>
          <a:latin typeface="Times New Roman" pitchFamily="18" charset="0"/>
        </a:defRPr>
      </a:lvl7pPr>
      <a:lvl8pPr marL="1371600" algn="ctr" rtl="0" eaLnBrk="1" fontAlgn="base" hangingPunct="1">
        <a:spcBef>
          <a:spcPct val="0"/>
        </a:spcBef>
        <a:spcAft>
          <a:spcPct val="0"/>
        </a:spcAft>
        <a:defRPr sz="4400">
          <a:solidFill>
            <a:schemeClr val="tx2"/>
          </a:solidFill>
          <a:latin typeface="Times New Roman" pitchFamily="18" charset="0"/>
        </a:defRPr>
      </a:lvl8pPr>
      <a:lvl9pPr marL="1828800" algn="ctr" rtl="0" eaLnBrk="1" fontAlgn="base" hangingPunct="1">
        <a:spcBef>
          <a:spcPct val="0"/>
        </a:spcBef>
        <a:spcAft>
          <a:spcPct val="0"/>
        </a:spcAft>
        <a:defRPr sz="44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tags" Target="../tags/tag1.xml"/><Relationship Id="rId5" Type="http://schemas.openxmlformats.org/officeDocument/2006/relationships/image" Target="../media/image2.png"/><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14.xml"/><Relationship Id="rId1" Type="http://schemas.openxmlformats.org/officeDocument/2006/relationships/tags" Target="../tags/tag9.xml"/><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1.xml"/><Relationship Id="rId1" Type="http://schemas.openxmlformats.org/officeDocument/2006/relationships/tags" Target="../tags/tag10.xml"/><Relationship Id="rId6" Type="http://schemas.openxmlformats.org/officeDocument/2006/relationships/image" Target="../media/image8.png"/><Relationship Id="rId5" Type="http://schemas.openxmlformats.org/officeDocument/2006/relationships/image" Target="../media/image7.jpeg"/><Relationship Id="rId4" Type="http://schemas.openxmlformats.org/officeDocument/2006/relationships/image" Target="../media/image1.png"/></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11.xml"/><Relationship Id="rId4" Type="http://schemas.openxmlformats.org/officeDocument/2006/relationships/image" Target="../media/image1.png"/></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2.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ags" Target="../tags/tag13.xml"/><Relationship Id="rId5" Type="http://schemas.openxmlformats.org/officeDocument/2006/relationships/image" Target="../media/image1.png"/><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ags" Target="../tags/tag14.xml"/><Relationship Id="rId5" Type="http://schemas.openxmlformats.org/officeDocument/2006/relationships/image" Target="../media/image1.png"/><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2.xml"/><Relationship Id="rId5" Type="http://schemas.openxmlformats.org/officeDocument/2006/relationships/image" Target="../media/image1.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4.xml"/><Relationship Id="rId1" Type="http://schemas.openxmlformats.org/officeDocument/2006/relationships/tags" Target="../tags/tag3.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3.xml"/><Relationship Id="rId1" Type="http://schemas.openxmlformats.org/officeDocument/2006/relationships/tags" Target="../tags/tag4.xml"/><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3.xml"/><Relationship Id="rId1" Type="http://schemas.openxmlformats.org/officeDocument/2006/relationships/tags" Target="../tags/tag5.xml"/><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6.xml"/><Relationship Id="rId5" Type="http://schemas.openxmlformats.org/officeDocument/2006/relationships/image" Target="../media/image5.png"/><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8" Type="http://schemas.openxmlformats.org/officeDocument/2006/relationships/hyperlink" Target="http://www.reis.com/index.cfm" TargetMode="External"/><Relationship Id="rId3" Type="http://schemas.openxmlformats.org/officeDocument/2006/relationships/notesSlide" Target="../notesSlides/notesSlide8.xml"/><Relationship Id="rId7" Type="http://schemas.openxmlformats.org/officeDocument/2006/relationships/hyperlink" Target="http://www.ncreif.com/" TargetMode="External"/><Relationship Id="rId2" Type="http://schemas.openxmlformats.org/officeDocument/2006/relationships/slideLayout" Target="../slideLayouts/slideLayout2.xml"/><Relationship Id="rId1" Type="http://schemas.openxmlformats.org/officeDocument/2006/relationships/tags" Target="../tags/tag7.xml"/><Relationship Id="rId6" Type="http://schemas.openxmlformats.org/officeDocument/2006/relationships/hyperlink" Target="http://global.rcanalytics.com/" TargetMode="External"/><Relationship Id="rId5" Type="http://schemas.openxmlformats.org/officeDocument/2006/relationships/hyperlink" Target="http://www.rerc.com/" TargetMode="External"/><Relationship Id="rId4" Type="http://schemas.openxmlformats.org/officeDocument/2006/relationships/image" Target="../media/image6.wmf"/><Relationship Id="rId9"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4.xml"/><Relationship Id="rId1" Type="http://schemas.openxmlformats.org/officeDocument/2006/relationships/tags" Target="../tags/tag8.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47" descr="ULI_bar_377"/>
          <p:cNvPicPr>
            <a:picLocks noChangeAspect="1" noChangeArrowheads="1"/>
          </p:cNvPicPr>
          <p:nvPr/>
        </p:nvPicPr>
        <p:blipFill>
          <a:blip r:embed="rId4" cstate="print"/>
          <a:srcRect/>
          <a:stretch>
            <a:fillRect/>
          </a:stretch>
        </p:blipFill>
        <p:spPr bwMode="auto">
          <a:xfrm>
            <a:off x="0" y="0"/>
            <a:ext cx="9144000" cy="231775"/>
          </a:xfrm>
          <a:prstGeom prst="rect">
            <a:avLst/>
          </a:prstGeom>
          <a:noFill/>
          <a:ln w="9525">
            <a:noFill/>
            <a:miter lim="800000"/>
            <a:headEnd/>
            <a:tailEnd/>
          </a:ln>
        </p:spPr>
      </p:pic>
      <p:pic>
        <p:nvPicPr>
          <p:cNvPr id="3" name="Picture 2">
            <a:extLst>
              <a:ext uri="{FF2B5EF4-FFF2-40B4-BE49-F238E27FC236}">
                <a16:creationId xmlns:a16="http://schemas.microsoft.com/office/drawing/2014/main" id="{1E4B433F-64CF-B84C-F2B7-AD7193C7E91C}"/>
              </a:ext>
            </a:extLst>
          </p:cNvPr>
          <p:cNvPicPr>
            <a:picLocks noChangeAspect="1"/>
          </p:cNvPicPr>
          <p:nvPr/>
        </p:nvPicPr>
        <p:blipFill>
          <a:blip r:embed="rId5"/>
          <a:stretch>
            <a:fillRect/>
          </a:stretch>
        </p:blipFill>
        <p:spPr>
          <a:xfrm>
            <a:off x="1712422" y="413379"/>
            <a:ext cx="5586153" cy="6296952"/>
          </a:xfrm>
          <a:prstGeom prst="rect">
            <a:avLst/>
          </a:prstGeom>
        </p:spPr>
      </p:pic>
    </p:spTree>
    <p:custDataLst>
      <p:tags r:id="rId1"/>
    </p:custDataLst>
    <p:extLst>
      <p:ext uri="{BB962C8B-B14F-4D97-AF65-F5344CB8AC3E}">
        <p14:creationId xmlns:p14="http://schemas.microsoft.com/office/powerpoint/2010/main" val="37804672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5" name="Rectangle 3"/>
          <p:cNvSpPr>
            <a:spLocks noGrp="1" noChangeArrowheads="1"/>
          </p:cNvSpPr>
          <p:nvPr>
            <p:ph idx="1"/>
          </p:nvPr>
        </p:nvSpPr>
        <p:spPr/>
        <p:txBody>
          <a:bodyPr/>
          <a:lstStyle/>
          <a:p>
            <a:pPr eaLnBrk="1" hangingPunct="1">
              <a:buFontTx/>
              <a:buNone/>
            </a:pPr>
            <a:r>
              <a:rPr lang="en-US" dirty="0"/>
              <a:t>General Electric		15.87</a:t>
            </a:r>
          </a:p>
          <a:p>
            <a:pPr eaLnBrk="1" hangingPunct="1">
              <a:buFontTx/>
              <a:buNone/>
            </a:pPr>
            <a:r>
              <a:rPr lang="en-US" dirty="0"/>
              <a:t>Microsoft			22.42</a:t>
            </a:r>
          </a:p>
          <a:p>
            <a:pPr eaLnBrk="1" hangingPunct="1">
              <a:buFontTx/>
              <a:buNone/>
            </a:pPr>
            <a:r>
              <a:rPr lang="en-US" dirty="0"/>
              <a:t>Starbucks			26.70</a:t>
            </a:r>
          </a:p>
          <a:p>
            <a:pPr eaLnBrk="1" hangingPunct="1">
              <a:buFontTx/>
              <a:buNone/>
            </a:pPr>
            <a:r>
              <a:rPr lang="en-US" dirty="0"/>
              <a:t>Amazon			273.99	</a:t>
            </a:r>
          </a:p>
          <a:p>
            <a:pPr eaLnBrk="1" hangingPunct="1">
              <a:buFontTx/>
              <a:buNone/>
            </a:pPr>
            <a:r>
              <a:rPr lang="en-US" dirty="0"/>
              <a:t>   </a:t>
            </a:r>
          </a:p>
        </p:txBody>
      </p:sp>
      <p:sp>
        <p:nvSpPr>
          <p:cNvPr id="146434" name="Rectangle 2"/>
          <p:cNvSpPr>
            <a:spLocks noGrp="1" noChangeArrowheads="1"/>
          </p:cNvSpPr>
          <p:nvPr>
            <p:ph type="title"/>
          </p:nvPr>
        </p:nvSpPr>
        <p:spPr/>
        <p:txBody>
          <a:bodyPr anchor="t"/>
          <a:lstStyle/>
          <a:p>
            <a:pPr eaLnBrk="1" hangingPunct="1"/>
            <a:r>
              <a:rPr lang="en-US" sz="3600" dirty="0"/>
              <a:t>Other stock P/E ratios</a:t>
            </a:r>
          </a:p>
        </p:txBody>
      </p:sp>
      <p:sp>
        <p:nvSpPr>
          <p:cNvPr id="146437" name="Slide Number Placeholder 7"/>
          <p:cNvSpPr txBox="1">
            <a:spLocks/>
          </p:cNvSpPr>
          <p:nvPr/>
        </p:nvSpPr>
        <p:spPr bwMode="auto">
          <a:xfrm>
            <a:off x="6858000" y="6172200"/>
            <a:ext cx="1905000" cy="457200"/>
          </a:xfrm>
          <a:prstGeom prst="rect">
            <a:avLst/>
          </a:prstGeom>
          <a:noFill/>
          <a:ln w="9525">
            <a:noFill/>
            <a:miter lim="800000"/>
            <a:headEnd/>
            <a:tailEnd/>
          </a:ln>
        </p:spPr>
        <p:txBody>
          <a:bodyPr/>
          <a:lstStyle/>
          <a:p>
            <a:pPr algn="ctr" eaLnBrk="0" fontAlgn="base" hangingPunct="0">
              <a:lnSpc>
                <a:spcPct val="75000"/>
              </a:lnSpc>
              <a:spcBef>
                <a:spcPct val="30000"/>
              </a:spcBef>
              <a:spcAft>
                <a:spcPct val="0"/>
              </a:spcAft>
              <a:buFontTx/>
              <a:buChar char="•"/>
              <a:defRPr/>
            </a:pPr>
            <a:fld id="{BF1EA4AD-C96C-4ACD-A63F-D2C03062147A}" type="slidenum">
              <a:rPr lang="en-US" sz="1600">
                <a:solidFill>
                  <a:srgbClr val="FFFF66"/>
                </a:solidFill>
                <a:latin typeface="Times New Roman" pitchFamily="18" charset="0"/>
              </a:rPr>
              <a:pPr algn="ctr" eaLnBrk="0" fontAlgn="base" hangingPunct="0">
                <a:lnSpc>
                  <a:spcPct val="75000"/>
                </a:lnSpc>
                <a:spcBef>
                  <a:spcPct val="30000"/>
                </a:spcBef>
                <a:spcAft>
                  <a:spcPct val="0"/>
                </a:spcAft>
                <a:buFontTx/>
                <a:buChar char="•"/>
                <a:defRPr/>
              </a:pPr>
              <a:t>10</a:t>
            </a:fld>
            <a:endParaRPr lang="en-US" sz="1600">
              <a:solidFill>
                <a:srgbClr val="FFFF66"/>
              </a:solidFill>
              <a:latin typeface="Times New Roman" pitchFamily="18" charset="0"/>
            </a:endParaRPr>
          </a:p>
        </p:txBody>
      </p:sp>
      <p:pic>
        <p:nvPicPr>
          <p:cNvPr id="6" name="Picture 47" descr="ULI_bar_377"/>
          <p:cNvPicPr>
            <a:picLocks noChangeAspect="1" noChangeArrowheads="1"/>
          </p:cNvPicPr>
          <p:nvPr/>
        </p:nvPicPr>
        <p:blipFill>
          <a:blip r:embed="rId4" cstate="print"/>
          <a:srcRect/>
          <a:stretch>
            <a:fillRect/>
          </a:stretch>
        </p:blipFill>
        <p:spPr bwMode="auto">
          <a:xfrm>
            <a:off x="0" y="2"/>
            <a:ext cx="9144000" cy="231775"/>
          </a:xfrm>
          <a:prstGeom prst="rect">
            <a:avLst/>
          </a:prstGeom>
          <a:noFill/>
          <a:ln w="9525">
            <a:noFill/>
            <a:miter lim="800000"/>
            <a:headEnd/>
            <a:tailEnd/>
          </a:ln>
        </p:spPr>
      </p:pic>
      <p:sp>
        <p:nvSpPr>
          <p:cNvPr id="7" name="TextBox 6"/>
          <p:cNvSpPr txBox="1"/>
          <p:nvPr/>
        </p:nvSpPr>
        <p:spPr>
          <a:xfrm>
            <a:off x="457200" y="4244182"/>
            <a:ext cx="8305800" cy="1295400"/>
          </a:xfrm>
          <a:prstGeom prst="rect">
            <a:avLst/>
          </a:prstGeom>
          <a:noFill/>
          <a:ln w="15875">
            <a:solidFill>
              <a:schemeClr val="tx2"/>
            </a:solidFill>
          </a:ln>
        </p:spPr>
        <p:txBody>
          <a:bodyPr wrap="square" tIns="274320" rtlCol="0">
            <a:noAutofit/>
          </a:bodyPr>
          <a:lstStyle/>
          <a:p>
            <a:pPr fontAlgn="base">
              <a:lnSpc>
                <a:spcPct val="75000"/>
              </a:lnSpc>
              <a:spcBef>
                <a:spcPct val="30000"/>
              </a:spcBef>
              <a:spcAft>
                <a:spcPts val="600"/>
              </a:spcAft>
              <a:defRPr/>
            </a:pPr>
            <a:r>
              <a:rPr lang="en-US" sz="3200" dirty="0">
                <a:solidFill>
                  <a:srgbClr val="FFFF66"/>
                </a:solidFill>
                <a:latin typeface="Times New Roman" pitchFamily="18" charset="0"/>
              </a:rPr>
              <a:t>What does a high P/E (or low cap rate) signal about investor expectations on income?  </a:t>
            </a:r>
          </a:p>
        </p:txBody>
      </p:sp>
      <p:sp>
        <p:nvSpPr>
          <p:cNvPr id="2" name="TextBox 1">
            <a:extLst>
              <a:ext uri="{FF2B5EF4-FFF2-40B4-BE49-F238E27FC236}">
                <a16:creationId xmlns:a16="http://schemas.microsoft.com/office/drawing/2014/main" id="{B8E2BDE2-4B5E-4BA1-B459-65B238657A72}"/>
              </a:ext>
            </a:extLst>
          </p:cNvPr>
          <p:cNvSpPr txBox="1"/>
          <p:nvPr/>
        </p:nvSpPr>
        <p:spPr>
          <a:xfrm>
            <a:off x="533400" y="5715002"/>
            <a:ext cx="2362200" cy="556371"/>
          </a:xfrm>
          <a:prstGeom prst="rect">
            <a:avLst/>
          </a:prstGeom>
          <a:noFill/>
        </p:spPr>
        <p:txBody>
          <a:bodyPr wrap="square" rtlCol="0">
            <a:spAutoFit/>
          </a:bodyPr>
          <a:lstStyle/>
          <a:p>
            <a:pPr fontAlgn="base">
              <a:lnSpc>
                <a:spcPct val="75000"/>
              </a:lnSpc>
              <a:spcBef>
                <a:spcPct val="30000"/>
              </a:spcBef>
              <a:spcAft>
                <a:spcPct val="0"/>
              </a:spcAft>
              <a:defRPr/>
            </a:pPr>
            <a:r>
              <a:rPr lang="en-US" sz="2000" i="1" dirty="0">
                <a:solidFill>
                  <a:srgbClr val="FFFF66"/>
                </a:solidFill>
                <a:latin typeface="Times New Roman" pitchFamily="18" charset="0"/>
              </a:rPr>
              <a:t>Source: NASDAQ web site</a:t>
            </a:r>
          </a:p>
        </p:txBody>
      </p:sp>
      <p:sp>
        <p:nvSpPr>
          <p:cNvPr id="3" name="Footer Placeholder 2">
            <a:extLst>
              <a:ext uri="{FF2B5EF4-FFF2-40B4-BE49-F238E27FC236}">
                <a16:creationId xmlns:a16="http://schemas.microsoft.com/office/drawing/2014/main" id="{D4EECE30-3817-4CDB-8CA0-DB7A41AE1FE0}"/>
              </a:ext>
            </a:extLst>
          </p:cNvPr>
          <p:cNvSpPr>
            <a:spLocks noGrp="1"/>
          </p:cNvSpPr>
          <p:nvPr>
            <p:ph type="ftr" sz="quarter" idx="12"/>
          </p:nvPr>
        </p:nvSpPr>
        <p:spPr/>
        <p:txBody>
          <a:bodyPr/>
          <a:lstStyle/>
          <a:p>
            <a:pPr fontAlgn="base">
              <a:spcAft>
                <a:spcPct val="0"/>
              </a:spcAft>
              <a:defRPr/>
            </a:pPr>
            <a:r>
              <a:rPr lang="en-US" altLang="en-US">
                <a:solidFill>
                  <a:srgbClr val="FFFF66"/>
                </a:solidFill>
                <a:latin typeface="Times New Roman" pitchFamily="18" charset="0"/>
              </a:rPr>
              <a:t>Urban Land Institute                             Creating Value</a:t>
            </a:r>
            <a:endParaRPr lang="en-US" altLang="en-US" dirty="0">
              <a:solidFill>
                <a:srgbClr val="FFFF66"/>
              </a:solidFill>
              <a:latin typeface="Times New Roman" pitchFamily="18" charset="0"/>
            </a:endParaRPr>
          </a:p>
        </p:txBody>
      </p:sp>
    </p:spTree>
    <p:custDataLst>
      <p:tags r:id="rId1"/>
    </p:custDataLst>
    <p:extLst>
      <p:ext uri="{BB962C8B-B14F-4D97-AF65-F5344CB8AC3E}">
        <p14:creationId xmlns:p14="http://schemas.microsoft.com/office/powerpoint/2010/main" val="18644211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47" descr="ULI_bar_377"/>
          <p:cNvPicPr>
            <a:picLocks noChangeAspect="1" noChangeArrowheads="1"/>
          </p:cNvPicPr>
          <p:nvPr/>
        </p:nvPicPr>
        <p:blipFill>
          <a:blip r:embed="rId4" cstate="print"/>
          <a:srcRect/>
          <a:stretch>
            <a:fillRect/>
          </a:stretch>
        </p:blipFill>
        <p:spPr bwMode="auto">
          <a:xfrm>
            <a:off x="0" y="2"/>
            <a:ext cx="9144000" cy="231775"/>
          </a:xfrm>
          <a:prstGeom prst="rect">
            <a:avLst/>
          </a:prstGeom>
          <a:noFill/>
          <a:ln w="9525">
            <a:noFill/>
            <a:miter lim="800000"/>
            <a:headEnd/>
            <a:tailEnd/>
          </a:ln>
        </p:spPr>
      </p:pic>
      <p:pic>
        <p:nvPicPr>
          <p:cNvPr id="1026" name="Picture 2" descr="Image result for picture of tesla"/>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b="20353"/>
          <a:stretch/>
        </p:blipFill>
        <p:spPr bwMode="auto">
          <a:xfrm>
            <a:off x="304802" y="1886129"/>
            <a:ext cx="3729491" cy="198120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390071" y="3962400"/>
            <a:ext cx="4419600" cy="1938992"/>
          </a:xfrm>
          <a:prstGeom prst="rect">
            <a:avLst/>
          </a:prstGeom>
          <a:noFill/>
        </p:spPr>
        <p:txBody>
          <a:bodyPr wrap="square" rtlCol="0">
            <a:spAutoFit/>
          </a:bodyPr>
          <a:lstStyle/>
          <a:p>
            <a:pPr algn="ctr" fontAlgn="base">
              <a:lnSpc>
                <a:spcPct val="75000"/>
              </a:lnSpc>
              <a:spcBef>
                <a:spcPct val="30000"/>
              </a:spcBef>
              <a:spcAft>
                <a:spcPct val="0"/>
              </a:spcAft>
              <a:defRPr/>
            </a:pPr>
            <a:r>
              <a:rPr lang="en-US" sz="2000" dirty="0">
                <a:solidFill>
                  <a:srgbClr val="FFFF66"/>
                </a:solidFill>
                <a:latin typeface="Times New Roman" pitchFamily="18" charset="0"/>
              </a:rPr>
              <a:t>$61 billion market value</a:t>
            </a:r>
          </a:p>
          <a:p>
            <a:pPr algn="ctr" fontAlgn="base">
              <a:lnSpc>
                <a:spcPct val="75000"/>
              </a:lnSpc>
              <a:spcBef>
                <a:spcPct val="30000"/>
              </a:spcBef>
              <a:spcAft>
                <a:spcPct val="0"/>
              </a:spcAft>
              <a:defRPr/>
            </a:pPr>
            <a:r>
              <a:rPr lang="en-US" sz="2000" dirty="0">
                <a:solidFill>
                  <a:srgbClr val="FFFF66"/>
                </a:solidFill>
                <a:latin typeface="Times New Roman" pitchFamily="18" charset="0"/>
              </a:rPr>
              <a:t>$7 billion annual sales           </a:t>
            </a:r>
          </a:p>
          <a:p>
            <a:pPr fontAlgn="base">
              <a:lnSpc>
                <a:spcPct val="75000"/>
              </a:lnSpc>
              <a:spcBef>
                <a:spcPct val="30000"/>
              </a:spcBef>
              <a:spcAft>
                <a:spcPct val="0"/>
              </a:spcAft>
              <a:defRPr/>
            </a:pPr>
            <a:endParaRPr lang="en-US" sz="2000" dirty="0">
              <a:solidFill>
                <a:srgbClr val="FFFF66"/>
              </a:solidFill>
              <a:latin typeface="Times New Roman" pitchFamily="18" charset="0"/>
            </a:endParaRPr>
          </a:p>
          <a:p>
            <a:pPr algn="ctr" fontAlgn="base">
              <a:lnSpc>
                <a:spcPct val="75000"/>
              </a:lnSpc>
              <a:spcBef>
                <a:spcPct val="30000"/>
              </a:spcBef>
              <a:spcAft>
                <a:spcPct val="0"/>
              </a:spcAft>
              <a:defRPr/>
            </a:pPr>
            <a:r>
              <a:rPr lang="en-US" sz="2000" dirty="0">
                <a:solidFill>
                  <a:srgbClr val="FFFF66"/>
                </a:solidFill>
                <a:latin typeface="Times New Roman" pitchFamily="18" charset="0"/>
              </a:rPr>
              <a:t>P/E Ratio:  current (47.05)</a:t>
            </a:r>
          </a:p>
          <a:p>
            <a:pPr algn="ctr" fontAlgn="base">
              <a:lnSpc>
                <a:spcPct val="75000"/>
              </a:lnSpc>
              <a:spcBef>
                <a:spcPct val="30000"/>
              </a:spcBef>
              <a:spcAft>
                <a:spcPct val="0"/>
              </a:spcAft>
              <a:defRPr/>
            </a:pPr>
            <a:r>
              <a:rPr lang="en-US" sz="2000" dirty="0">
                <a:solidFill>
                  <a:srgbClr val="FFFF66"/>
                </a:solidFill>
                <a:latin typeface="Times New Roman" pitchFamily="18" charset="0"/>
              </a:rPr>
              <a:t>Projected 2019  79.59    </a:t>
            </a:r>
          </a:p>
          <a:p>
            <a:pPr algn="ctr" fontAlgn="base">
              <a:lnSpc>
                <a:spcPct val="75000"/>
              </a:lnSpc>
              <a:spcBef>
                <a:spcPct val="30000"/>
              </a:spcBef>
              <a:spcAft>
                <a:spcPct val="0"/>
              </a:spcAft>
              <a:defRPr/>
            </a:pPr>
            <a:r>
              <a:rPr lang="en-US" sz="2000" dirty="0">
                <a:solidFill>
                  <a:srgbClr val="FFFF66"/>
                </a:solidFill>
                <a:latin typeface="Times New Roman" pitchFamily="18" charset="0"/>
              </a:rPr>
              <a:t>Cap rate of 1.26%</a:t>
            </a:r>
          </a:p>
        </p:txBody>
      </p:sp>
      <p:pic>
        <p:nvPicPr>
          <p:cNvPr id="2" name="Picture 1">
            <a:extLst>
              <a:ext uri="{FF2B5EF4-FFF2-40B4-BE49-F238E27FC236}">
                <a16:creationId xmlns:a16="http://schemas.microsoft.com/office/drawing/2014/main" id="{F8F5B527-E0B4-4B9F-9FBF-0C85BFE2EA7A}"/>
              </a:ext>
            </a:extLst>
          </p:cNvPr>
          <p:cNvPicPr>
            <a:picLocks noChangeAspect="1"/>
          </p:cNvPicPr>
          <p:nvPr/>
        </p:nvPicPr>
        <p:blipFill>
          <a:blip r:embed="rId6"/>
          <a:stretch>
            <a:fillRect/>
          </a:stretch>
        </p:blipFill>
        <p:spPr>
          <a:xfrm>
            <a:off x="4809672" y="1886131"/>
            <a:ext cx="3724729" cy="1931611"/>
          </a:xfrm>
          <a:prstGeom prst="rect">
            <a:avLst/>
          </a:prstGeom>
        </p:spPr>
      </p:pic>
      <p:sp>
        <p:nvSpPr>
          <p:cNvPr id="8" name="TextBox 7">
            <a:extLst>
              <a:ext uri="{FF2B5EF4-FFF2-40B4-BE49-F238E27FC236}">
                <a16:creationId xmlns:a16="http://schemas.microsoft.com/office/drawing/2014/main" id="{F280BA54-97AF-445F-913D-589A05BEBC11}"/>
              </a:ext>
            </a:extLst>
          </p:cNvPr>
          <p:cNvSpPr txBox="1"/>
          <p:nvPr/>
        </p:nvSpPr>
        <p:spPr>
          <a:xfrm>
            <a:off x="4347934" y="3956809"/>
            <a:ext cx="4648200" cy="1615827"/>
          </a:xfrm>
          <a:prstGeom prst="rect">
            <a:avLst/>
          </a:prstGeom>
          <a:noFill/>
        </p:spPr>
        <p:txBody>
          <a:bodyPr wrap="square" rtlCol="0">
            <a:spAutoFit/>
          </a:bodyPr>
          <a:lstStyle/>
          <a:p>
            <a:pPr algn="ctr" fontAlgn="base">
              <a:lnSpc>
                <a:spcPct val="75000"/>
              </a:lnSpc>
              <a:spcBef>
                <a:spcPct val="30000"/>
              </a:spcBef>
              <a:spcAft>
                <a:spcPct val="0"/>
              </a:spcAft>
              <a:defRPr/>
            </a:pPr>
            <a:r>
              <a:rPr lang="en-US" sz="2000" dirty="0">
                <a:solidFill>
                  <a:srgbClr val="FFFF66"/>
                </a:solidFill>
                <a:latin typeface="Times New Roman" pitchFamily="18" charset="0"/>
              </a:rPr>
              <a:t>$57.4 billion market value</a:t>
            </a:r>
          </a:p>
          <a:p>
            <a:pPr algn="ctr" fontAlgn="base">
              <a:lnSpc>
                <a:spcPct val="75000"/>
              </a:lnSpc>
              <a:spcBef>
                <a:spcPct val="30000"/>
              </a:spcBef>
              <a:spcAft>
                <a:spcPct val="0"/>
              </a:spcAft>
              <a:defRPr/>
            </a:pPr>
            <a:r>
              <a:rPr lang="en-US" sz="2000" dirty="0">
                <a:solidFill>
                  <a:srgbClr val="FFFF66"/>
                </a:solidFill>
                <a:latin typeface="Times New Roman" pitchFamily="18" charset="0"/>
              </a:rPr>
              <a:t>$166 billion annual sales</a:t>
            </a:r>
          </a:p>
          <a:p>
            <a:pPr fontAlgn="base">
              <a:lnSpc>
                <a:spcPct val="75000"/>
              </a:lnSpc>
              <a:spcBef>
                <a:spcPct val="30000"/>
              </a:spcBef>
              <a:spcAft>
                <a:spcPct val="0"/>
              </a:spcAft>
              <a:defRPr/>
            </a:pPr>
            <a:endParaRPr lang="en-US" sz="2000" dirty="0">
              <a:solidFill>
                <a:srgbClr val="FFFF66"/>
              </a:solidFill>
              <a:latin typeface="Times New Roman" pitchFamily="18" charset="0"/>
            </a:endParaRPr>
          </a:p>
          <a:p>
            <a:pPr algn="ctr" fontAlgn="base">
              <a:lnSpc>
                <a:spcPct val="75000"/>
              </a:lnSpc>
              <a:spcBef>
                <a:spcPct val="30000"/>
              </a:spcBef>
              <a:spcAft>
                <a:spcPct val="0"/>
              </a:spcAft>
              <a:defRPr/>
            </a:pPr>
            <a:r>
              <a:rPr lang="en-US" sz="2000" dirty="0">
                <a:solidFill>
                  <a:srgbClr val="FFFF66"/>
                </a:solidFill>
                <a:latin typeface="Times New Roman" pitchFamily="18" charset="0"/>
              </a:rPr>
              <a:t>P/E Ratio:  6.39  </a:t>
            </a:r>
          </a:p>
          <a:p>
            <a:pPr algn="ctr" fontAlgn="base">
              <a:lnSpc>
                <a:spcPct val="75000"/>
              </a:lnSpc>
              <a:spcBef>
                <a:spcPct val="30000"/>
              </a:spcBef>
              <a:spcAft>
                <a:spcPct val="0"/>
              </a:spcAft>
              <a:defRPr/>
            </a:pPr>
            <a:r>
              <a:rPr lang="en-US" sz="2000" dirty="0">
                <a:solidFill>
                  <a:srgbClr val="FFFF66"/>
                </a:solidFill>
                <a:latin typeface="Times New Roman" pitchFamily="18" charset="0"/>
              </a:rPr>
              <a:t>Cap rate of 15.65%</a:t>
            </a:r>
          </a:p>
        </p:txBody>
      </p:sp>
      <p:sp>
        <p:nvSpPr>
          <p:cNvPr id="5" name="TextBox 4">
            <a:extLst>
              <a:ext uri="{FF2B5EF4-FFF2-40B4-BE49-F238E27FC236}">
                <a16:creationId xmlns:a16="http://schemas.microsoft.com/office/drawing/2014/main" id="{1DF61F99-E180-4D45-973A-88D5D976ECAD}"/>
              </a:ext>
            </a:extLst>
          </p:cNvPr>
          <p:cNvSpPr txBox="1"/>
          <p:nvPr/>
        </p:nvSpPr>
        <p:spPr>
          <a:xfrm>
            <a:off x="1066800" y="1289174"/>
            <a:ext cx="2209800" cy="372218"/>
          </a:xfrm>
          <a:prstGeom prst="rect">
            <a:avLst/>
          </a:prstGeom>
          <a:noFill/>
        </p:spPr>
        <p:txBody>
          <a:bodyPr wrap="square" rtlCol="0">
            <a:spAutoFit/>
          </a:bodyPr>
          <a:lstStyle/>
          <a:p>
            <a:pPr algn="ctr" fontAlgn="base">
              <a:lnSpc>
                <a:spcPct val="75000"/>
              </a:lnSpc>
              <a:spcBef>
                <a:spcPct val="30000"/>
              </a:spcBef>
              <a:spcAft>
                <a:spcPct val="0"/>
              </a:spcAft>
              <a:defRPr/>
            </a:pPr>
            <a:r>
              <a:rPr lang="en-US" sz="2400" dirty="0">
                <a:solidFill>
                  <a:srgbClr val="FFFF66"/>
                </a:solidFill>
                <a:latin typeface="Times New Roman" pitchFamily="18" charset="0"/>
              </a:rPr>
              <a:t>Tesla</a:t>
            </a:r>
          </a:p>
        </p:txBody>
      </p:sp>
      <p:sp>
        <p:nvSpPr>
          <p:cNvPr id="10" name="TextBox 9">
            <a:extLst>
              <a:ext uri="{FF2B5EF4-FFF2-40B4-BE49-F238E27FC236}">
                <a16:creationId xmlns:a16="http://schemas.microsoft.com/office/drawing/2014/main" id="{460F2DC2-D166-47D6-BAF3-990B863A7649}"/>
              </a:ext>
            </a:extLst>
          </p:cNvPr>
          <p:cNvSpPr txBox="1"/>
          <p:nvPr/>
        </p:nvSpPr>
        <p:spPr>
          <a:xfrm>
            <a:off x="5567134" y="1425727"/>
            <a:ext cx="2209800" cy="372218"/>
          </a:xfrm>
          <a:prstGeom prst="rect">
            <a:avLst/>
          </a:prstGeom>
          <a:noFill/>
        </p:spPr>
        <p:txBody>
          <a:bodyPr wrap="square" rtlCol="0">
            <a:spAutoFit/>
          </a:bodyPr>
          <a:lstStyle/>
          <a:p>
            <a:pPr fontAlgn="base">
              <a:lnSpc>
                <a:spcPct val="75000"/>
              </a:lnSpc>
              <a:spcBef>
                <a:spcPct val="30000"/>
              </a:spcBef>
              <a:spcAft>
                <a:spcPct val="0"/>
              </a:spcAft>
              <a:defRPr/>
            </a:pPr>
            <a:r>
              <a:rPr lang="en-US" sz="2400" dirty="0">
                <a:solidFill>
                  <a:srgbClr val="FFFF66"/>
                </a:solidFill>
                <a:latin typeface="Times New Roman" pitchFamily="18" charset="0"/>
              </a:rPr>
              <a:t>General Motors</a:t>
            </a:r>
          </a:p>
        </p:txBody>
      </p:sp>
      <p:sp>
        <p:nvSpPr>
          <p:cNvPr id="3" name="Footer Placeholder 2">
            <a:extLst>
              <a:ext uri="{FF2B5EF4-FFF2-40B4-BE49-F238E27FC236}">
                <a16:creationId xmlns:a16="http://schemas.microsoft.com/office/drawing/2014/main" id="{5D213391-87FE-44E0-8468-8B39AC344AF8}"/>
              </a:ext>
            </a:extLst>
          </p:cNvPr>
          <p:cNvSpPr>
            <a:spLocks noGrp="1"/>
          </p:cNvSpPr>
          <p:nvPr>
            <p:ph type="ftr" sz="quarter" idx="11"/>
          </p:nvPr>
        </p:nvSpPr>
        <p:spPr/>
        <p:txBody>
          <a:bodyPr/>
          <a:lstStyle/>
          <a:p>
            <a:pPr fontAlgn="base">
              <a:spcAft>
                <a:spcPct val="0"/>
              </a:spcAft>
            </a:pPr>
            <a:r>
              <a:rPr lang="en-US">
                <a:solidFill>
                  <a:srgbClr val="FFFF66"/>
                </a:solidFill>
                <a:latin typeface="Times New Roman" pitchFamily="18" charset="0"/>
              </a:rPr>
              <a:t>Urban Land Institute                             Creating Value</a:t>
            </a:r>
          </a:p>
        </p:txBody>
      </p:sp>
    </p:spTree>
    <p:custDataLst>
      <p:tags r:id="rId1"/>
    </p:custDataLst>
    <p:extLst>
      <p:ext uri="{BB962C8B-B14F-4D97-AF65-F5344CB8AC3E}">
        <p14:creationId xmlns:p14="http://schemas.microsoft.com/office/powerpoint/2010/main" val="36301141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Title 1"/>
          <p:cNvSpPr>
            <a:spLocks noGrp="1"/>
          </p:cNvSpPr>
          <p:nvPr>
            <p:ph type="title"/>
          </p:nvPr>
        </p:nvSpPr>
        <p:spPr>
          <a:xfrm>
            <a:off x="342900" y="691141"/>
            <a:ext cx="8458200" cy="1143000"/>
          </a:xfrm>
        </p:spPr>
        <p:txBody>
          <a:bodyPr/>
          <a:lstStyle/>
          <a:p>
            <a:pPr eaLnBrk="1" hangingPunct="1"/>
            <a:r>
              <a:rPr lang="en-US" dirty="0"/>
              <a:t>Feasible Project Costs are the maximum costs that can be incurred and still attract investment. </a:t>
            </a:r>
          </a:p>
        </p:txBody>
      </p:sp>
      <p:pic>
        <p:nvPicPr>
          <p:cNvPr id="6" name="Picture 47" descr="ULI_bar_377"/>
          <p:cNvPicPr>
            <a:picLocks noChangeAspect="1" noChangeArrowheads="1"/>
          </p:cNvPicPr>
          <p:nvPr/>
        </p:nvPicPr>
        <p:blipFill>
          <a:blip r:embed="rId4" cstate="print"/>
          <a:srcRect/>
          <a:stretch>
            <a:fillRect/>
          </a:stretch>
        </p:blipFill>
        <p:spPr bwMode="auto">
          <a:xfrm>
            <a:off x="0" y="2"/>
            <a:ext cx="9144000" cy="231775"/>
          </a:xfrm>
          <a:prstGeom prst="rect">
            <a:avLst/>
          </a:prstGeom>
          <a:noFill/>
          <a:ln w="9525">
            <a:noFill/>
            <a:miter lim="800000"/>
            <a:headEnd/>
            <a:tailEnd/>
          </a:ln>
        </p:spPr>
      </p:pic>
      <p:sp>
        <p:nvSpPr>
          <p:cNvPr id="8" name="TextBox 7"/>
          <p:cNvSpPr txBox="1"/>
          <p:nvPr/>
        </p:nvSpPr>
        <p:spPr>
          <a:xfrm>
            <a:off x="990600" y="2283181"/>
            <a:ext cx="2286000" cy="1754326"/>
          </a:xfrm>
          <a:prstGeom prst="rect">
            <a:avLst/>
          </a:prstGeom>
          <a:noFill/>
        </p:spPr>
        <p:txBody>
          <a:bodyPr wrap="square" rtlCol="0">
            <a:spAutoFit/>
          </a:bodyPr>
          <a:lstStyle/>
          <a:p>
            <a:pPr fontAlgn="base">
              <a:spcAft>
                <a:spcPct val="0"/>
              </a:spcAft>
            </a:pPr>
            <a:r>
              <a:rPr lang="en-US" sz="3600" dirty="0">
                <a:solidFill>
                  <a:srgbClr val="FFFF66"/>
                </a:solidFill>
                <a:latin typeface="Times New Roman" pitchFamily="18" charset="0"/>
              </a:rPr>
              <a:t>Feasible Project Costs</a:t>
            </a:r>
          </a:p>
        </p:txBody>
      </p:sp>
      <p:sp>
        <p:nvSpPr>
          <p:cNvPr id="7" name="Title 1">
            <a:extLst>
              <a:ext uri="{FF2B5EF4-FFF2-40B4-BE49-F238E27FC236}">
                <a16:creationId xmlns:a16="http://schemas.microsoft.com/office/drawing/2014/main" id="{66A7C9C9-0AB0-4AB4-B0E8-518BC1A21524}"/>
              </a:ext>
            </a:extLst>
          </p:cNvPr>
          <p:cNvSpPr txBox="1">
            <a:spLocks/>
          </p:cNvSpPr>
          <p:nvPr/>
        </p:nvSpPr>
        <p:spPr bwMode="auto">
          <a:xfrm>
            <a:off x="76200" y="4574818"/>
            <a:ext cx="8153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itchFamily="18" charset="0"/>
              </a:defRPr>
            </a:lvl2pPr>
            <a:lvl3pPr algn="ctr" rtl="0" fontAlgn="base">
              <a:spcBef>
                <a:spcPct val="0"/>
              </a:spcBef>
              <a:spcAft>
                <a:spcPct val="0"/>
              </a:spcAft>
              <a:defRPr sz="4400">
                <a:solidFill>
                  <a:schemeClr val="tx2"/>
                </a:solidFill>
                <a:latin typeface="Times New Roman" pitchFamily="18" charset="0"/>
              </a:defRPr>
            </a:lvl3pPr>
            <a:lvl4pPr algn="ctr" rtl="0" fontAlgn="base">
              <a:spcBef>
                <a:spcPct val="0"/>
              </a:spcBef>
              <a:spcAft>
                <a:spcPct val="0"/>
              </a:spcAft>
              <a:defRPr sz="4400">
                <a:solidFill>
                  <a:schemeClr val="tx2"/>
                </a:solidFill>
                <a:latin typeface="Times New Roman" pitchFamily="18" charset="0"/>
              </a:defRPr>
            </a:lvl4pPr>
            <a:lvl5pPr algn="ctr" rtl="0" fontAlgn="base">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r>
              <a:rPr lang="en-US" kern="0" dirty="0">
                <a:solidFill>
                  <a:srgbClr val="FFFFFF"/>
                </a:solidFill>
                <a:latin typeface="Times New Roman"/>
              </a:rPr>
              <a:t>Actual costs less than Feasible Project Costs---No Gap</a:t>
            </a:r>
          </a:p>
        </p:txBody>
      </p:sp>
      <p:sp>
        <p:nvSpPr>
          <p:cNvPr id="2" name="Footer Placeholder 1"/>
          <p:cNvSpPr>
            <a:spLocks noGrp="1"/>
          </p:cNvSpPr>
          <p:nvPr>
            <p:ph type="ftr" sz="quarter" idx="11"/>
          </p:nvPr>
        </p:nvSpPr>
        <p:spPr/>
        <p:txBody>
          <a:bodyPr/>
          <a:lstStyle/>
          <a:p>
            <a:pPr fontAlgn="base">
              <a:spcAft>
                <a:spcPct val="0"/>
              </a:spcAft>
            </a:pPr>
            <a:r>
              <a:rPr lang="en-US">
                <a:solidFill>
                  <a:srgbClr val="FFFF66"/>
                </a:solidFill>
                <a:latin typeface="Times New Roman" pitchFamily="18" charset="0"/>
              </a:rPr>
              <a:t>Urban Land Institute                             Creating Value</a:t>
            </a:r>
          </a:p>
        </p:txBody>
      </p:sp>
      <p:sp>
        <p:nvSpPr>
          <p:cNvPr id="9" name="TextBox 8">
            <a:extLst>
              <a:ext uri="{FF2B5EF4-FFF2-40B4-BE49-F238E27FC236}">
                <a16:creationId xmlns:a16="http://schemas.microsoft.com/office/drawing/2014/main" id="{2E60727E-B8BC-4A58-97AA-7814CC555B4B}"/>
              </a:ext>
            </a:extLst>
          </p:cNvPr>
          <p:cNvSpPr txBox="1"/>
          <p:nvPr/>
        </p:nvSpPr>
        <p:spPr>
          <a:xfrm>
            <a:off x="4038600" y="2560181"/>
            <a:ext cx="1722874" cy="1200329"/>
          </a:xfrm>
          <a:prstGeom prst="rect">
            <a:avLst/>
          </a:prstGeom>
          <a:noFill/>
        </p:spPr>
        <p:txBody>
          <a:bodyPr wrap="square" rtlCol="0">
            <a:spAutoFit/>
          </a:bodyPr>
          <a:lstStyle/>
          <a:p>
            <a:pPr fontAlgn="base">
              <a:spcAft>
                <a:spcPct val="0"/>
              </a:spcAft>
            </a:pPr>
            <a:r>
              <a:rPr lang="en-US" sz="3600" dirty="0">
                <a:solidFill>
                  <a:srgbClr val="FFFF66"/>
                </a:solidFill>
                <a:latin typeface="Times New Roman" pitchFamily="18" charset="0"/>
              </a:rPr>
              <a:t>Actual Costs</a:t>
            </a:r>
          </a:p>
        </p:txBody>
      </p:sp>
      <p:sp>
        <p:nvSpPr>
          <p:cNvPr id="10" name="Content Placeholder 2">
            <a:extLst>
              <a:ext uri="{FF2B5EF4-FFF2-40B4-BE49-F238E27FC236}">
                <a16:creationId xmlns:a16="http://schemas.microsoft.com/office/drawing/2014/main" id="{7C6C5D18-19DA-4BBD-A8FB-A4F5093E4BD8}"/>
              </a:ext>
            </a:extLst>
          </p:cNvPr>
          <p:cNvSpPr txBox="1">
            <a:spLocks/>
          </p:cNvSpPr>
          <p:nvPr/>
        </p:nvSpPr>
        <p:spPr bwMode="auto">
          <a:xfrm>
            <a:off x="2713474" y="2787471"/>
            <a:ext cx="1477526" cy="64574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None/>
            </a:pPr>
            <a:r>
              <a:rPr lang="en-US" kern="0" dirty="0">
                <a:solidFill>
                  <a:srgbClr val="FFFFFF"/>
                </a:solidFill>
                <a:latin typeface="Times New Roman"/>
              </a:rPr>
              <a:t>minus</a:t>
            </a:r>
          </a:p>
        </p:txBody>
      </p:sp>
      <p:sp>
        <p:nvSpPr>
          <p:cNvPr id="11" name="Content Placeholder 2">
            <a:extLst>
              <a:ext uri="{FF2B5EF4-FFF2-40B4-BE49-F238E27FC236}">
                <a16:creationId xmlns:a16="http://schemas.microsoft.com/office/drawing/2014/main" id="{39FF4D07-A9D2-4EE2-A885-64FDFCA3AAE5}"/>
              </a:ext>
            </a:extLst>
          </p:cNvPr>
          <p:cNvSpPr txBox="1">
            <a:spLocks/>
          </p:cNvSpPr>
          <p:nvPr/>
        </p:nvSpPr>
        <p:spPr bwMode="auto">
          <a:xfrm>
            <a:off x="5761474" y="2820282"/>
            <a:ext cx="1021711" cy="68012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None/>
            </a:pPr>
            <a:r>
              <a:rPr lang="en-US" sz="4400" kern="0" dirty="0">
                <a:solidFill>
                  <a:srgbClr val="FFFF66"/>
                </a:solidFill>
                <a:latin typeface="Times New Roman"/>
              </a:rPr>
              <a:t>&gt;=</a:t>
            </a:r>
          </a:p>
        </p:txBody>
      </p:sp>
      <p:sp>
        <p:nvSpPr>
          <p:cNvPr id="12" name="Content Placeholder 2">
            <a:extLst>
              <a:ext uri="{FF2B5EF4-FFF2-40B4-BE49-F238E27FC236}">
                <a16:creationId xmlns:a16="http://schemas.microsoft.com/office/drawing/2014/main" id="{81194A83-1B3D-4A6C-80D5-03A4C8211FD7}"/>
              </a:ext>
            </a:extLst>
          </p:cNvPr>
          <p:cNvSpPr txBox="1">
            <a:spLocks/>
          </p:cNvSpPr>
          <p:nvPr/>
        </p:nvSpPr>
        <p:spPr bwMode="auto">
          <a:xfrm>
            <a:off x="7086600" y="2822367"/>
            <a:ext cx="609600" cy="68012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None/>
            </a:pPr>
            <a:r>
              <a:rPr lang="en-US" sz="4400" kern="0" dirty="0">
                <a:solidFill>
                  <a:srgbClr val="FFFF66"/>
                </a:solidFill>
                <a:latin typeface="Times New Roman"/>
              </a:rPr>
              <a:t>0</a:t>
            </a:r>
          </a:p>
        </p:txBody>
      </p:sp>
    </p:spTree>
    <p:custDataLst>
      <p:tags r:id="rId1"/>
    </p:custDataLst>
    <p:extLst>
      <p:ext uri="{BB962C8B-B14F-4D97-AF65-F5344CB8AC3E}">
        <p14:creationId xmlns:p14="http://schemas.microsoft.com/office/powerpoint/2010/main" val="27728825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7" grpId="0"/>
      <p:bldP spid="9" grpId="0"/>
      <p:bldP spid="10" grpId="0"/>
      <p:bldP spid="11" grpId="0"/>
      <p:bldP spid="1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38200" y="443578"/>
            <a:ext cx="7467600" cy="512128"/>
          </a:xfrm>
          <a:prstGeom prst="rect">
            <a:avLst/>
          </a:prstGeom>
          <a:noFill/>
        </p:spPr>
        <p:txBody>
          <a:bodyPr wrap="square" rtlCol="0">
            <a:spAutoFit/>
          </a:bodyPr>
          <a:lstStyle/>
          <a:p>
            <a:pPr algn="ctr" fontAlgn="base">
              <a:lnSpc>
                <a:spcPct val="75000"/>
              </a:lnSpc>
              <a:spcBef>
                <a:spcPct val="30000"/>
              </a:spcBef>
              <a:spcAft>
                <a:spcPct val="0"/>
              </a:spcAft>
              <a:defRPr/>
            </a:pPr>
            <a:r>
              <a:rPr lang="en-US" sz="3600" dirty="0">
                <a:solidFill>
                  <a:srgbClr val="FFFFFF"/>
                </a:solidFill>
                <a:latin typeface="Times New Roman" pitchFamily="18" charset="0"/>
              </a:rPr>
              <a:t>The GAP</a:t>
            </a:r>
          </a:p>
        </p:txBody>
      </p:sp>
      <p:sp>
        <p:nvSpPr>
          <p:cNvPr id="5" name="TextBox 4"/>
          <p:cNvSpPr txBox="1"/>
          <p:nvPr/>
        </p:nvSpPr>
        <p:spPr>
          <a:xfrm>
            <a:off x="432636" y="2024144"/>
            <a:ext cx="2349500" cy="661906"/>
          </a:xfrm>
          <a:prstGeom prst="rect">
            <a:avLst/>
          </a:prstGeom>
          <a:solidFill>
            <a:srgbClr val="C00000"/>
          </a:solidFill>
        </p:spPr>
        <p:txBody>
          <a:bodyPr wrap="square" rtlCol="0" anchor="ctr">
            <a:noAutofit/>
          </a:bodyPr>
          <a:lstStyle/>
          <a:p>
            <a:pPr algn="ctr" fontAlgn="base">
              <a:lnSpc>
                <a:spcPct val="75000"/>
              </a:lnSpc>
              <a:spcBef>
                <a:spcPct val="30000"/>
              </a:spcBef>
              <a:spcAft>
                <a:spcPct val="0"/>
              </a:spcAft>
              <a:defRPr/>
            </a:pPr>
            <a:r>
              <a:rPr lang="en-US" sz="2000" dirty="0">
                <a:solidFill>
                  <a:srgbClr val="FFFFFF"/>
                </a:solidFill>
                <a:latin typeface="Times New Roman" pitchFamily="18" charset="0"/>
              </a:rPr>
              <a:t>Soft Costs</a:t>
            </a:r>
          </a:p>
        </p:txBody>
      </p:sp>
      <p:sp>
        <p:nvSpPr>
          <p:cNvPr id="7" name="TextBox 6"/>
          <p:cNvSpPr txBox="1"/>
          <p:nvPr/>
        </p:nvSpPr>
        <p:spPr>
          <a:xfrm>
            <a:off x="432636" y="2704096"/>
            <a:ext cx="2349500" cy="648704"/>
          </a:xfrm>
          <a:prstGeom prst="rect">
            <a:avLst/>
          </a:prstGeom>
          <a:solidFill>
            <a:schemeClr val="accent6">
              <a:lumMod val="60000"/>
              <a:lumOff val="40000"/>
            </a:schemeClr>
          </a:solidFill>
        </p:spPr>
        <p:txBody>
          <a:bodyPr wrap="square" rtlCol="0">
            <a:spAutoFit/>
          </a:bodyPr>
          <a:lstStyle/>
          <a:p>
            <a:pPr algn="ctr" fontAlgn="base">
              <a:lnSpc>
                <a:spcPct val="75000"/>
              </a:lnSpc>
              <a:spcBef>
                <a:spcPct val="30000"/>
              </a:spcBef>
              <a:spcAft>
                <a:spcPct val="0"/>
              </a:spcAft>
              <a:defRPr/>
            </a:pPr>
            <a:r>
              <a:rPr lang="en-US" sz="2000" dirty="0">
                <a:solidFill>
                  <a:srgbClr val="FFFFFF"/>
                </a:solidFill>
                <a:latin typeface="Times New Roman" pitchFamily="18" charset="0"/>
              </a:rPr>
              <a:t>Land</a:t>
            </a:r>
          </a:p>
          <a:p>
            <a:pPr algn="ctr" fontAlgn="base">
              <a:lnSpc>
                <a:spcPct val="75000"/>
              </a:lnSpc>
              <a:spcBef>
                <a:spcPct val="30000"/>
              </a:spcBef>
              <a:spcAft>
                <a:spcPct val="0"/>
              </a:spcAft>
              <a:defRPr/>
            </a:pPr>
            <a:endParaRPr lang="en-US" sz="2000" dirty="0">
              <a:solidFill>
                <a:srgbClr val="FFFFFF"/>
              </a:solidFill>
              <a:latin typeface="Times New Roman" pitchFamily="18" charset="0"/>
            </a:endParaRPr>
          </a:p>
        </p:txBody>
      </p:sp>
      <p:sp>
        <p:nvSpPr>
          <p:cNvPr id="8" name="TextBox 7"/>
          <p:cNvSpPr txBox="1"/>
          <p:nvPr/>
        </p:nvSpPr>
        <p:spPr>
          <a:xfrm>
            <a:off x="432636" y="3352799"/>
            <a:ext cx="2374900" cy="2055392"/>
          </a:xfrm>
          <a:prstGeom prst="rect">
            <a:avLst/>
          </a:prstGeom>
          <a:solidFill>
            <a:srgbClr val="006600"/>
          </a:solidFill>
        </p:spPr>
        <p:txBody>
          <a:bodyPr wrap="square" rtlCol="0">
            <a:noAutofit/>
          </a:bodyPr>
          <a:lstStyle/>
          <a:p>
            <a:pPr algn="ctr" fontAlgn="base">
              <a:lnSpc>
                <a:spcPct val="75000"/>
              </a:lnSpc>
              <a:spcBef>
                <a:spcPct val="30000"/>
              </a:spcBef>
              <a:spcAft>
                <a:spcPct val="0"/>
              </a:spcAft>
              <a:defRPr/>
            </a:pPr>
            <a:r>
              <a:rPr lang="en-US" sz="2000" dirty="0">
                <a:solidFill>
                  <a:srgbClr val="FFFFFF"/>
                </a:solidFill>
                <a:latin typeface="Times New Roman" pitchFamily="18" charset="0"/>
              </a:rPr>
              <a:t>Construction and Fees</a:t>
            </a:r>
          </a:p>
          <a:p>
            <a:pPr algn="ctr" fontAlgn="base">
              <a:lnSpc>
                <a:spcPct val="75000"/>
              </a:lnSpc>
              <a:spcBef>
                <a:spcPct val="30000"/>
              </a:spcBef>
              <a:spcAft>
                <a:spcPct val="0"/>
              </a:spcAft>
              <a:defRPr/>
            </a:pPr>
            <a:endParaRPr lang="en-US" sz="2000" dirty="0">
              <a:solidFill>
                <a:srgbClr val="FFFFFF"/>
              </a:solidFill>
              <a:latin typeface="Times New Roman" pitchFamily="18" charset="0"/>
            </a:endParaRPr>
          </a:p>
        </p:txBody>
      </p:sp>
      <p:sp>
        <p:nvSpPr>
          <p:cNvPr id="11" name="TextBox 10"/>
          <p:cNvSpPr txBox="1"/>
          <p:nvPr/>
        </p:nvSpPr>
        <p:spPr>
          <a:xfrm>
            <a:off x="6147499" y="2280524"/>
            <a:ext cx="2590800" cy="847144"/>
          </a:xfrm>
          <a:prstGeom prst="rect">
            <a:avLst/>
          </a:prstGeom>
          <a:solidFill>
            <a:schemeClr val="bg1">
              <a:lumMod val="60000"/>
              <a:lumOff val="40000"/>
            </a:schemeClr>
          </a:solidFill>
        </p:spPr>
        <p:txBody>
          <a:bodyPr wrap="square" rtlCol="0" anchor="ctr" anchorCtr="0">
            <a:noAutofit/>
          </a:bodyPr>
          <a:lstStyle/>
          <a:p>
            <a:pPr algn="ctr" fontAlgn="base">
              <a:lnSpc>
                <a:spcPct val="75000"/>
              </a:lnSpc>
              <a:spcBef>
                <a:spcPct val="30000"/>
              </a:spcBef>
              <a:spcAft>
                <a:spcPct val="0"/>
              </a:spcAft>
              <a:defRPr/>
            </a:pPr>
            <a:r>
              <a:rPr lang="en-US" sz="2800" dirty="0">
                <a:solidFill>
                  <a:srgbClr val="FFFFFF"/>
                </a:solidFill>
                <a:latin typeface="Times New Roman" pitchFamily="18" charset="0"/>
              </a:rPr>
              <a:t>Land</a:t>
            </a:r>
          </a:p>
          <a:p>
            <a:pPr algn="ctr" fontAlgn="base">
              <a:lnSpc>
                <a:spcPct val="75000"/>
              </a:lnSpc>
              <a:spcBef>
                <a:spcPct val="30000"/>
              </a:spcBef>
              <a:spcAft>
                <a:spcPct val="0"/>
              </a:spcAft>
              <a:defRPr/>
            </a:pPr>
            <a:endParaRPr lang="en-US" sz="2800" dirty="0">
              <a:solidFill>
                <a:srgbClr val="FFFFFF"/>
              </a:solidFill>
              <a:latin typeface="Times New Roman" pitchFamily="18" charset="0"/>
            </a:endParaRPr>
          </a:p>
        </p:txBody>
      </p:sp>
      <p:sp>
        <p:nvSpPr>
          <p:cNvPr id="2" name="Footer Placeholder 1"/>
          <p:cNvSpPr>
            <a:spLocks noGrp="1"/>
          </p:cNvSpPr>
          <p:nvPr>
            <p:ph type="ftr" sz="quarter" idx="11"/>
          </p:nvPr>
        </p:nvSpPr>
        <p:spPr/>
        <p:txBody>
          <a:bodyPr/>
          <a:lstStyle/>
          <a:p>
            <a:pPr fontAlgn="base">
              <a:spcAft>
                <a:spcPct val="0"/>
              </a:spcAft>
            </a:pPr>
            <a:r>
              <a:rPr lang="en-US">
                <a:solidFill>
                  <a:srgbClr val="FFFF66"/>
                </a:solidFill>
                <a:latin typeface="Times New Roman" pitchFamily="18" charset="0"/>
              </a:rPr>
              <a:t>Urban Land Institute                             Creating Value</a:t>
            </a:r>
          </a:p>
        </p:txBody>
      </p:sp>
      <p:sp>
        <p:nvSpPr>
          <p:cNvPr id="12" name="TextBox 11">
            <a:extLst>
              <a:ext uri="{FF2B5EF4-FFF2-40B4-BE49-F238E27FC236}">
                <a16:creationId xmlns:a16="http://schemas.microsoft.com/office/drawing/2014/main" id="{3B0E38BC-C16A-4A1F-B2F9-F5B437708FE8}"/>
              </a:ext>
            </a:extLst>
          </p:cNvPr>
          <p:cNvSpPr txBox="1"/>
          <p:nvPr/>
        </p:nvSpPr>
        <p:spPr>
          <a:xfrm>
            <a:off x="3564934" y="1847315"/>
            <a:ext cx="1845267" cy="741998"/>
          </a:xfrm>
          <a:prstGeom prst="rect">
            <a:avLst/>
          </a:prstGeom>
          <a:noFill/>
        </p:spPr>
        <p:txBody>
          <a:bodyPr wrap="square" rtlCol="0">
            <a:spAutoFit/>
          </a:bodyPr>
          <a:lstStyle/>
          <a:p>
            <a:pPr algn="ctr" fontAlgn="base">
              <a:lnSpc>
                <a:spcPct val="75000"/>
              </a:lnSpc>
              <a:spcBef>
                <a:spcPct val="30000"/>
              </a:spcBef>
              <a:spcAft>
                <a:spcPct val="0"/>
              </a:spcAft>
            </a:pPr>
            <a:r>
              <a:rPr lang="en-US" sz="2800" dirty="0">
                <a:solidFill>
                  <a:srgbClr val="FFFF66"/>
                </a:solidFill>
                <a:latin typeface="Times New Roman" pitchFamily="18" charset="0"/>
              </a:rPr>
              <a:t>Value at completion</a:t>
            </a:r>
          </a:p>
        </p:txBody>
      </p:sp>
      <p:sp>
        <p:nvSpPr>
          <p:cNvPr id="13" name="TextBox 12">
            <a:extLst>
              <a:ext uri="{FF2B5EF4-FFF2-40B4-BE49-F238E27FC236}">
                <a16:creationId xmlns:a16="http://schemas.microsoft.com/office/drawing/2014/main" id="{3B3D3B58-1AC8-4568-91A4-E28F8E92A3FD}"/>
              </a:ext>
            </a:extLst>
          </p:cNvPr>
          <p:cNvSpPr txBox="1"/>
          <p:nvPr/>
        </p:nvSpPr>
        <p:spPr>
          <a:xfrm>
            <a:off x="6135636" y="3029484"/>
            <a:ext cx="2590800" cy="2378709"/>
          </a:xfrm>
          <a:prstGeom prst="rect">
            <a:avLst/>
          </a:prstGeom>
          <a:solidFill>
            <a:srgbClr val="006600"/>
          </a:solidFill>
        </p:spPr>
        <p:txBody>
          <a:bodyPr wrap="square" rtlCol="0">
            <a:noAutofit/>
          </a:bodyPr>
          <a:lstStyle/>
          <a:p>
            <a:pPr algn="ctr" fontAlgn="base">
              <a:lnSpc>
                <a:spcPct val="75000"/>
              </a:lnSpc>
              <a:spcBef>
                <a:spcPct val="30000"/>
              </a:spcBef>
              <a:spcAft>
                <a:spcPct val="0"/>
              </a:spcAft>
              <a:defRPr/>
            </a:pPr>
            <a:r>
              <a:rPr lang="en-US" sz="2000" dirty="0">
                <a:solidFill>
                  <a:srgbClr val="FFFFFF"/>
                </a:solidFill>
                <a:latin typeface="Times New Roman" pitchFamily="18" charset="0"/>
              </a:rPr>
              <a:t>Construction and Fees</a:t>
            </a:r>
          </a:p>
          <a:p>
            <a:pPr algn="ctr" fontAlgn="base">
              <a:lnSpc>
                <a:spcPct val="75000"/>
              </a:lnSpc>
              <a:spcBef>
                <a:spcPct val="30000"/>
              </a:spcBef>
              <a:spcAft>
                <a:spcPct val="0"/>
              </a:spcAft>
              <a:defRPr/>
            </a:pPr>
            <a:endParaRPr lang="en-US" sz="2000" dirty="0">
              <a:solidFill>
                <a:srgbClr val="FFFFFF"/>
              </a:solidFill>
              <a:latin typeface="Times New Roman" pitchFamily="18" charset="0"/>
            </a:endParaRPr>
          </a:p>
        </p:txBody>
      </p:sp>
      <p:sp>
        <p:nvSpPr>
          <p:cNvPr id="14" name="TextBox 13">
            <a:extLst>
              <a:ext uri="{FF2B5EF4-FFF2-40B4-BE49-F238E27FC236}">
                <a16:creationId xmlns:a16="http://schemas.microsoft.com/office/drawing/2014/main" id="{21F4595D-6F33-454E-A235-E58B3D951F43}"/>
              </a:ext>
            </a:extLst>
          </p:cNvPr>
          <p:cNvSpPr txBox="1"/>
          <p:nvPr/>
        </p:nvSpPr>
        <p:spPr>
          <a:xfrm>
            <a:off x="435010" y="894626"/>
            <a:ext cx="2133600" cy="925703"/>
          </a:xfrm>
          <a:prstGeom prst="rect">
            <a:avLst/>
          </a:prstGeom>
          <a:noFill/>
        </p:spPr>
        <p:txBody>
          <a:bodyPr wrap="square" rtlCol="0">
            <a:spAutoFit/>
          </a:bodyPr>
          <a:lstStyle/>
          <a:p>
            <a:pPr algn="ctr" fontAlgn="base">
              <a:lnSpc>
                <a:spcPct val="75000"/>
              </a:lnSpc>
              <a:spcBef>
                <a:spcPct val="30000"/>
              </a:spcBef>
              <a:spcAft>
                <a:spcPct val="0"/>
              </a:spcAft>
            </a:pPr>
            <a:r>
              <a:rPr lang="en-US" sz="2400" u="sng" dirty="0">
                <a:solidFill>
                  <a:srgbClr val="FFFF66"/>
                </a:solidFill>
                <a:latin typeface="Times New Roman" pitchFamily="18" charset="0"/>
              </a:rPr>
              <a:t>No Gap</a:t>
            </a:r>
          </a:p>
          <a:p>
            <a:pPr algn="ctr" fontAlgn="base">
              <a:lnSpc>
                <a:spcPct val="75000"/>
              </a:lnSpc>
              <a:spcBef>
                <a:spcPct val="30000"/>
              </a:spcBef>
              <a:spcAft>
                <a:spcPct val="0"/>
              </a:spcAft>
            </a:pPr>
            <a:r>
              <a:rPr lang="en-US" sz="2000" dirty="0">
                <a:solidFill>
                  <a:srgbClr val="FFFF66"/>
                </a:solidFill>
                <a:latin typeface="Times New Roman" pitchFamily="18" charset="0"/>
              </a:rPr>
              <a:t>Value&gt;=Feasible Project Costs</a:t>
            </a:r>
          </a:p>
        </p:txBody>
      </p:sp>
      <p:cxnSp>
        <p:nvCxnSpPr>
          <p:cNvPr id="16" name="Straight Arrow Connector 15">
            <a:extLst>
              <a:ext uri="{FF2B5EF4-FFF2-40B4-BE49-F238E27FC236}">
                <a16:creationId xmlns:a16="http://schemas.microsoft.com/office/drawing/2014/main" id="{4D749CEE-7E17-4B41-9591-385160E1E83C}"/>
              </a:ext>
            </a:extLst>
          </p:cNvPr>
          <p:cNvCxnSpPr>
            <a:cxnSpLocks/>
          </p:cNvCxnSpPr>
          <p:nvPr/>
        </p:nvCxnSpPr>
        <p:spPr bwMode="auto">
          <a:xfrm flipH="1">
            <a:off x="2782136" y="2076742"/>
            <a:ext cx="871698" cy="0"/>
          </a:xfrm>
          <a:prstGeom prst="straightConnector1">
            <a:avLst/>
          </a:prstGeom>
          <a:solidFill>
            <a:srgbClr val="00FF00"/>
          </a:solidFill>
          <a:ln w="38100" cap="flat" cmpd="sng" algn="ctr">
            <a:solidFill>
              <a:schemeClr val="tx2"/>
            </a:solidFill>
            <a:prstDash val="solid"/>
            <a:round/>
            <a:headEnd type="none" w="med" len="med"/>
            <a:tailEnd type="triangle"/>
          </a:ln>
          <a:effectLst/>
        </p:spPr>
      </p:cxnSp>
      <p:cxnSp>
        <p:nvCxnSpPr>
          <p:cNvPr id="17" name="Straight Arrow Connector 16">
            <a:extLst>
              <a:ext uri="{FF2B5EF4-FFF2-40B4-BE49-F238E27FC236}">
                <a16:creationId xmlns:a16="http://schemas.microsoft.com/office/drawing/2014/main" id="{3520146A-723B-419C-83AD-DBAD87BEE737}"/>
              </a:ext>
            </a:extLst>
          </p:cNvPr>
          <p:cNvCxnSpPr>
            <a:cxnSpLocks/>
          </p:cNvCxnSpPr>
          <p:nvPr/>
        </p:nvCxnSpPr>
        <p:spPr bwMode="auto">
          <a:xfrm flipV="1">
            <a:off x="5257802" y="2076744"/>
            <a:ext cx="935195" cy="5623"/>
          </a:xfrm>
          <a:prstGeom prst="straightConnector1">
            <a:avLst/>
          </a:prstGeom>
          <a:solidFill>
            <a:srgbClr val="00FF00"/>
          </a:solidFill>
          <a:ln w="38100" cap="flat" cmpd="sng" algn="ctr">
            <a:solidFill>
              <a:schemeClr val="tx2"/>
            </a:solidFill>
            <a:prstDash val="solid"/>
            <a:round/>
            <a:headEnd type="none" w="med" len="med"/>
            <a:tailEnd type="triangle"/>
          </a:ln>
          <a:effectLst/>
        </p:spPr>
      </p:cxnSp>
      <p:sp>
        <p:nvSpPr>
          <p:cNvPr id="21" name="TextBox 20">
            <a:extLst>
              <a:ext uri="{FF2B5EF4-FFF2-40B4-BE49-F238E27FC236}">
                <a16:creationId xmlns:a16="http://schemas.microsoft.com/office/drawing/2014/main" id="{04853420-5267-4EAD-B435-9B3887C2D92B}"/>
              </a:ext>
            </a:extLst>
          </p:cNvPr>
          <p:cNvSpPr txBox="1"/>
          <p:nvPr/>
        </p:nvSpPr>
        <p:spPr>
          <a:xfrm>
            <a:off x="6154756" y="1295409"/>
            <a:ext cx="2552560" cy="971869"/>
          </a:xfrm>
          <a:prstGeom prst="rect">
            <a:avLst/>
          </a:prstGeom>
          <a:solidFill>
            <a:srgbClr val="C00000"/>
          </a:solidFill>
        </p:spPr>
        <p:txBody>
          <a:bodyPr wrap="square" rtlCol="0">
            <a:spAutoFit/>
          </a:bodyPr>
          <a:lstStyle/>
          <a:p>
            <a:pPr algn="ctr" fontAlgn="base">
              <a:lnSpc>
                <a:spcPct val="75000"/>
              </a:lnSpc>
              <a:spcBef>
                <a:spcPct val="30000"/>
              </a:spcBef>
              <a:spcAft>
                <a:spcPct val="0"/>
              </a:spcAft>
              <a:defRPr/>
            </a:pPr>
            <a:endParaRPr lang="en-US" sz="2000" dirty="0">
              <a:solidFill>
                <a:srgbClr val="FFFFFF"/>
              </a:solidFill>
              <a:latin typeface="Times New Roman" pitchFamily="18" charset="0"/>
            </a:endParaRPr>
          </a:p>
          <a:p>
            <a:pPr algn="ctr" fontAlgn="base">
              <a:lnSpc>
                <a:spcPct val="75000"/>
              </a:lnSpc>
              <a:spcBef>
                <a:spcPct val="30000"/>
              </a:spcBef>
              <a:spcAft>
                <a:spcPct val="0"/>
              </a:spcAft>
              <a:defRPr/>
            </a:pPr>
            <a:r>
              <a:rPr lang="en-US" sz="2000" dirty="0">
                <a:solidFill>
                  <a:srgbClr val="FFFFFF"/>
                </a:solidFill>
                <a:latin typeface="Times New Roman" pitchFamily="18" charset="0"/>
              </a:rPr>
              <a:t>Soft Costs</a:t>
            </a:r>
          </a:p>
          <a:p>
            <a:pPr algn="ctr" fontAlgn="base">
              <a:lnSpc>
                <a:spcPct val="75000"/>
              </a:lnSpc>
              <a:spcBef>
                <a:spcPct val="30000"/>
              </a:spcBef>
              <a:spcAft>
                <a:spcPct val="0"/>
              </a:spcAft>
              <a:defRPr/>
            </a:pPr>
            <a:endParaRPr lang="en-US" sz="2000" dirty="0">
              <a:solidFill>
                <a:srgbClr val="FFFFFF"/>
              </a:solidFill>
              <a:latin typeface="Times New Roman" pitchFamily="18" charset="0"/>
            </a:endParaRPr>
          </a:p>
        </p:txBody>
      </p:sp>
      <p:sp>
        <p:nvSpPr>
          <p:cNvPr id="23" name="Left Brace 22">
            <a:extLst>
              <a:ext uri="{FF2B5EF4-FFF2-40B4-BE49-F238E27FC236}">
                <a16:creationId xmlns:a16="http://schemas.microsoft.com/office/drawing/2014/main" id="{D13C0904-02A8-4F9C-9044-9D5BDB6F1E74}"/>
              </a:ext>
            </a:extLst>
          </p:cNvPr>
          <p:cNvSpPr/>
          <p:nvPr/>
        </p:nvSpPr>
        <p:spPr bwMode="auto">
          <a:xfrm>
            <a:off x="5082933" y="1292559"/>
            <a:ext cx="1110064" cy="714713"/>
          </a:xfrm>
          <a:prstGeom prst="leftBrace">
            <a:avLst/>
          </a:prstGeom>
          <a:noFill/>
          <a:ln w="38100" cap="flat" cmpd="sng" algn="ctr">
            <a:solidFill>
              <a:schemeClr val="tx2"/>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spAutoFit/>
          </a:bodyPr>
          <a:lstStyle/>
          <a:p>
            <a:pPr fontAlgn="base">
              <a:lnSpc>
                <a:spcPct val="75000"/>
              </a:lnSpc>
              <a:spcBef>
                <a:spcPct val="30000"/>
              </a:spcBef>
              <a:spcAft>
                <a:spcPct val="0"/>
              </a:spcAft>
              <a:buFontTx/>
              <a:buChar char="•"/>
            </a:pPr>
            <a:endParaRPr lang="en-US" sz="2000">
              <a:solidFill>
                <a:srgbClr val="FFFF66"/>
              </a:solidFill>
              <a:latin typeface="Times New Roman" pitchFamily="18" charset="0"/>
            </a:endParaRPr>
          </a:p>
        </p:txBody>
      </p:sp>
      <p:cxnSp>
        <p:nvCxnSpPr>
          <p:cNvPr id="25" name="Straight Arrow Connector 24">
            <a:extLst>
              <a:ext uri="{FF2B5EF4-FFF2-40B4-BE49-F238E27FC236}">
                <a16:creationId xmlns:a16="http://schemas.microsoft.com/office/drawing/2014/main" id="{A49D6498-C83B-4BF7-BA5C-0DA7CD404EF2}"/>
              </a:ext>
            </a:extLst>
          </p:cNvPr>
          <p:cNvCxnSpPr>
            <a:cxnSpLocks/>
            <a:endCxn id="23" idx="1"/>
          </p:cNvCxnSpPr>
          <p:nvPr/>
        </p:nvCxnSpPr>
        <p:spPr bwMode="auto">
          <a:xfrm>
            <a:off x="4876802" y="894624"/>
            <a:ext cx="206131" cy="755292"/>
          </a:xfrm>
          <a:prstGeom prst="straightConnector1">
            <a:avLst/>
          </a:prstGeom>
          <a:solidFill>
            <a:srgbClr val="00FF00"/>
          </a:solidFill>
          <a:ln w="38100" cap="flat" cmpd="sng" algn="ctr">
            <a:solidFill>
              <a:schemeClr val="tx2"/>
            </a:solidFill>
            <a:prstDash val="solid"/>
            <a:round/>
            <a:headEnd type="none" w="med" len="med"/>
            <a:tailEnd type="triangle"/>
          </a:ln>
          <a:effectLst/>
        </p:spPr>
      </p:cxnSp>
    </p:spTree>
    <p:custDataLst>
      <p:tags r:id="rId1"/>
    </p:custDataLst>
    <p:extLst>
      <p:ext uri="{BB962C8B-B14F-4D97-AF65-F5344CB8AC3E}">
        <p14:creationId xmlns:p14="http://schemas.microsoft.com/office/powerpoint/2010/main" val="30722663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2"/>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13"/>
                                        </p:tgtEl>
                                        <p:attrNameLst>
                                          <p:attrName>style.visibility</p:attrName>
                                        </p:attrNameLst>
                                      </p:cBhvr>
                                      <p:to>
                                        <p:strVal val="visible"/>
                                      </p:to>
                                    </p:set>
                                    <p:anim calcmode="lin" valueType="num">
                                      <p:cBhvr additive="base">
                                        <p:cTn id="35" dur="500" fill="hold"/>
                                        <p:tgtEl>
                                          <p:spTgt spid="13"/>
                                        </p:tgtEl>
                                        <p:attrNameLst>
                                          <p:attrName>ppt_x</p:attrName>
                                        </p:attrNameLst>
                                      </p:cBhvr>
                                      <p:tavLst>
                                        <p:tav tm="0">
                                          <p:val>
                                            <p:strVal val="#ppt_x"/>
                                          </p:val>
                                        </p:tav>
                                        <p:tav tm="100000">
                                          <p:val>
                                            <p:strVal val="#ppt_x"/>
                                          </p:val>
                                        </p:tav>
                                      </p:tavLst>
                                    </p:anim>
                                    <p:anim calcmode="lin" valueType="num">
                                      <p:cBhvr additive="base">
                                        <p:cTn id="36"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11"/>
                                        </p:tgtEl>
                                        <p:attrNameLst>
                                          <p:attrName>style.visibility</p:attrName>
                                        </p:attrNameLst>
                                      </p:cBhvr>
                                      <p:to>
                                        <p:strVal val="visible"/>
                                      </p:to>
                                    </p:set>
                                    <p:anim calcmode="lin" valueType="num">
                                      <p:cBhvr additive="base">
                                        <p:cTn id="41" dur="500" fill="hold"/>
                                        <p:tgtEl>
                                          <p:spTgt spid="11"/>
                                        </p:tgtEl>
                                        <p:attrNameLst>
                                          <p:attrName>ppt_x</p:attrName>
                                        </p:attrNameLst>
                                      </p:cBhvr>
                                      <p:tavLst>
                                        <p:tav tm="0">
                                          <p:val>
                                            <p:strVal val="#ppt_x"/>
                                          </p:val>
                                        </p:tav>
                                        <p:tav tm="100000">
                                          <p:val>
                                            <p:strVal val="#ppt_x"/>
                                          </p:val>
                                        </p:tav>
                                      </p:tavLst>
                                    </p:anim>
                                    <p:anim calcmode="lin" valueType="num">
                                      <p:cBhvr additive="base">
                                        <p:cTn id="42"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21"/>
                                        </p:tgtEl>
                                        <p:attrNameLst>
                                          <p:attrName>style.visibility</p:attrName>
                                        </p:attrNameLst>
                                      </p:cBhvr>
                                      <p:to>
                                        <p:strVal val="visible"/>
                                      </p:to>
                                    </p:set>
                                    <p:anim calcmode="lin" valueType="num">
                                      <p:cBhvr additive="base">
                                        <p:cTn id="47" dur="500" fill="hold"/>
                                        <p:tgtEl>
                                          <p:spTgt spid="21"/>
                                        </p:tgtEl>
                                        <p:attrNameLst>
                                          <p:attrName>ppt_x</p:attrName>
                                        </p:attrNameLst>
                                      </p:cBhvr>
                                      <p:tavLst>
                                        <p:tav tm="0">
                                          <p:val>
                                            <p:strVal val="#ppt_x"/>
                                          </p:val>
                                        </p:tav>
                                        <p:tav tm="100000">
                                          <p:val>
                                            <p:strVal val="#ppt_x"/>
                                          </p:val>
                                        </p:tav>
                                      </p:tavLst>
                                    </p:anim>
                                    <p:anim calcmode="lin" valueType="num">
                                      <p:cBhvr additive="base">
                                        <p:cTn id="48" dur="500" fill="hold"/>
                                        <p:tgtEl>
                                          <p:spTgt spid="21"/>
                                        </p:tgtEl>
                                        <p:attrNameLst>
                                          <p:attrName>ppt_y</p:attrName>
                                        </p:attrNameLst>
                                      </p:cBhvr>
                                      <p:tavLst>
                                        <p:tav tm="0">
                                          <p:val>
                                            <p:strVal val="1+#ppt_h/2"/>
                                          </p:val>
                                        </p:tav>
                                        <p:tav tm="100000">
                                          <p:val>
                                            <p:strVal val="#ppt_y"/>
                                          </p:val>
                                        </p:tav>
                                      </p:tavLst>
                                    </p:anim>
                                  </p:childTnLst>
                                </p:cTn>
                              </p:par>
                              <p:par>
                                <p:cTn id="49" presetID="1" presetClass="entr" presetSubtype="0" fill="hold" nodeType="withEffect">
                                  <p:stCondLst>
                                    <p:cond delay="0"/>
                                  </p:stCondLst>
                                  <p:childTnLst>
                                    <p:set>
                                      <p:cBhvr>
                                        <p:cTn id="50" dur="1" fill="hold">
                                          <p:stCondLst>
                                            <p:cond delay="0"/>
                                          </p:stCondLst>
                                        </p:cTn>
                                        <p:tgtEl>
                                          <p:spTgt spid="17"/>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23"/>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8" grpId="0" animBg="1"/>
      <p:bldP spid="11" grpId="0" animBg="1"/>
      <p:bldP spid="12" grpId="0"/>
      <p:bldP spid="13" grpId="0" animBg="1"/>
      <p:bldP spid="14" grpId="0"/>
      <p:bldP spid="21" grpId="0" animBg="1"/>
      <p:bldP spid="2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0999" y="228600"/>
            <a:ext cx="8388927" cy="1981200"/>
          </a:xfrm>
        </p:spPr>
        <p:txBody>
          <a:bodyPr/>
          <a:lstStyle/>
          <a:p>
            <a:r>
              <a:rPr lang="en-US" sz="3800" dirty="0"/>
              <a:t>A project’s “return on cost” requirement is a quick indicator of its cost of capital </a:t>
            </a:r>
            <a:br>
              <a:rPr lang="en-US" sz="3800" dirty="0"/>
            </a:br>
            <a:r>
              <a:rPr lang="en-US" sz="3200" u="sng" dirty="0"/>
              <a:t>First, what is the required blended cost of capital? </a:t>
            </a:r>
          </a:p>
        </p:txBody>
      </p:sp>
      <p:pic>
        <p:nvPicPr>
          <p:cNvPr id="6" name="Picture 48" descr="ULI_mark_logotype_377"/>
          <p:cNvPicPr>
            <a:picLocks noChangeAspect="1" noChangeArrowheads="1"/>
          </p:cNvPicPr>
          <p:nvPr/>
        </p:nvPicPr>
        <p:blipFill>
          <a:blip r:embed="rId4" cstate="print"/>
          <a:srcRect/>
          <a:stretch>
            <a:fillRect/>
          </a:stretch>
        </p:blipFill>
        <p:spPr bwMode="auto">
          <a:xfrm>
            <a:off x="228600" y="6248400"/>
            <a:ext cx="1600200" cy="457200"/>
          </a:xfrm>
          <a:prstGeom prst="rect">
            <a:avLst/>
          </a:prstGeom>
          <a:noFill/>
          <a:ln w="9525">
            <a:noFill/>
            <a:miter lim="800000"/>
            <a:headEnd/>
            <a:tailEnd/>
          </a:ln>
        </p:spPr>
      </p:pic>
      <p:pic>
        <p:nvPicPr>
          <p:cNvPr id="7" name="Picture 47" descr="ULI_bar_377"/>
          <p:cNvPicPr>
            <a:picLocks noChangeAspect="1" noChangeArrowheads="1"/>
          </p:cNvPicPr>
          <p:nvPr/>
        </p:nvPicPr>
        <p:blipFill>
          <a:blip r:embed="rId5" cstate="print"/>
          <a:srcRect/>
          <a:stretch>
            <a:fillRect/>
          </a:stretch>
        </p:blipFill>
        <p:spPr bwMode="auto">
          <a:xfrm>
            <a:off x="0" y="2"/>
            <a:ext cx="9144000" cy="231775"/>
          </a:xfrm>
          <a:prstGeom prst="rect">
            <a:avLst/>
          </a:prstGeom>
          <a:noFill/>
          <a:ln w="9525">
            <a:noFill/>
            <a:miter lim="800000"/>
            <a:headEnd/>
            <a:tailEnd/>
          </a:ln>
        </p:spPr>
      </p:pic>
      <p:sp>
        <p:nvSpPr>
          <p:cNvPr id="8" name="Line 45"/>
          <p:cNvSpPr>
            <a:spLocks noChangeShapeType="1"/>
          </p:cNvSpPr>
          <p:nvPr/>
        </p:nvSpPr>
        <p:spPr bwMode="auto">
          <a:xfrm>
            <a:off x="0" y="6096000"/>
            <a:ext cx="9144000" cy="0"/>
          </a:xfrm>
          <a:prstGeom prst="line">
            <a:avLst/>
          </a:prstGeom>
          <a:noFill/>
          <a:ln w="12700">
            <a:solidFill>
              <a:srgbClr val="78A22E"/>
            </a:solidFill>
            <a:round/>
            <a:headEnd/>
            <a:tailEnd/>
          </a:ln>
        </p:spPr>
        <p:txBody>
          <a:bodyPr wrap="none" anchor="ctr"/>
          <a:lstStyle/>
          <a:p>
            <a:pPr fontAlgn="base">
              <a:lnSpc>
                <a:spcPct val="75000"/>
              </a:lnSpc>
              <a:spcBef>
                <a:spcPct val="30000"/>
              </a:spcBef>
              <a:spcAft>
                <a:spcPct val="0"/>
              </a:spcAft>
              <a:buFontTx/>
              <a:buChar char="•"/>
              <a:defRPr/>
            </a:pPr>
            <a:endParaRPr lang="en-US" sz="2000">
              <a:solidFill>
                <a:srgbClr val="FFFF66"/>
              </a:solidFill>
              <a:latin typeface="Times New Roman" pitchFamily="18" charset="0"/>
            </a:endParaRPr>
          </a:p>
        </p:txBody>
      </p:sp>
      <p:sp>
        <p:nvSpPr>
          <p:cNvPr id="10" name="TextBox 9"/>
          <p:cNvSpPr txBox="1"/>
          <p:nvPr/>
        </p:nvSpPr>
        <p:spPr>
          <a:xfrm>
            <a:off x="685800" y="2286002"/>
            <a:ext cx="7391400" cy="418833"/>
          </a:xfrm>
          <a:prstGeom prst="rect">
            <a:avLst/>
          </a:prstGeom>
          <a:noFill/>
        </p:spPr>
        <p:txBody>
          <a:bodyPr wrap="square" rtlCol="0">
            <a:spAutoFit/>
          </a:bodyPr>
          <a:lstStyle/>
          <a:p>
            <a:pPr algn="ctr" fontAlgn="base">
              <a:lnSpc>
                <a:spcPct val="75000"/>
              </a:lnSpc>
              <a:spcBef>
                <a:spcPct val="30000"/>
              </a:spcBef>
              <a:spcAft>
                <a:spcPct val="0"/>
              </a:spcAft>
              <a:defRPr/>
            </a:pPr>
            <a:r>
              <a:rPr lang="en-US" sz="2800" u="sng" dirty="0">
                <a:solidFill>
                  <a:srgbClr val="FFFF66"/>
                </a:solidFill>
                <a:latin typeface="Times New Roman" pitchFamily="18" charset="0"/>
              </a:rPr>
              <a:t>Example</a:t>
            </a:r>
          </a:p>
        </p:txBody>
      </p:sp>
      <p:sp>
        <p:nvSpPr>
          <p:cNvPr id="11" name="TextBox 10"/>
          <p:cNvSpPr txBox="1"/>
          <p:nvPr/>
        </p:nvSpPr>
        <p:spPr>
          <a:xfrm>
            <a:off x="304800" y="2819402"/>
            <a:ext cx="7391400" cy="741037"/>
          </a:xfrm>
          <a:prstGeom prst="rect">
            <a:avLst/>
          </a:prstGeom>
          <a:noFill/>
        </p:spPr>
        <p:txBody>
          <a:bodyPr wrap="square" rtlCol="0">
            <a:spAutoFit/>
          </a:bodyPr>
          <a:lstStyle/>
          <a:p>
            <a:pPr fontAlgn="base">
              <a:lnSpc>
                <a:spcPct val="75000"/>
              </a:lnSpc>
              <a:spcBef>
                <a:spcPct val="30000"/>
              </a:spcBef>
              <a:spcAft>
                <a:spcPct val="0"/>
              </a:spcAft>
              <a:defRPr/>
            </a:pPr>
            <a:r>
              <a:rPr lang="en-US" sz="2800" u="sng" dirty="0">
                <a:solidFill>
                  <a:srgbClr val="FFFF66"/>
                </a:solidFill>
                <a:latin typeface="Times New Roman" pitchFamily="18" charset="0"/>
              </a:rPr>
              <a:t>Cost of equity</a:t>
            </a:r>
            <a:r>
              <a:rPr lang="en-US" sz="2800" dirty="0">
                <a:solidFill>
                  <a:srgbClr val="FFFF66"/>
                </a:solidFill>
                <a:latin typeface="Times New Roman" pitchFamily="18" charset="0"/>
              </a:rPr>
              <a:t>:  20% per year (30% of costs) = 6%</a:t>
            </a:r>
          </a:p>
          <a:p>
            <a:pPr fontAlgn="base">
              <a:lnSpc>
                <a:spcPct val="75000"/>
              </a:lnSpc>
              <a:spcBef>
                <a:spcPct val="30000"/>
              </a:spcBef>
              <a:spcAft>
                <a:spcPct val="0"/>
              </a:spcAft>
              <a:defRPr/>
            </a:pPr>
            <a:endParaRPr lang="en-US" sz="2000" dirty="0">
              <a:solidFill>
                <a:srgbClr val="FFFF66"/>
              </a:solidFill>
              <a:latin typeface="Times New Roman" pitchFamily="18" charset="0"/>
            </a:endParaRPr>
          </a:p>
        </p:txBody>
      </p:sp>
      <p:sp>
        <p:nvSpPr>
          <p:cNvPr id="12" name="TextBox 11"/>
          <p:cNvSpPr txBox="1"/>
          <p:nvPr/>
        </p:nvSpPr>
        <p:spPr>
          <a:xfrm>
            <a:off x="304800" y="3429000"/>
            <a:ext cx="7848600" cy="738664"/>
          </a:xfrm>
          <a:prstGeom prst="rect">
            <a:avLst/>
          </a:prstGeom>
          <a:noFill/>
        </p:spPr>
        <p:txBody>
          <a:bodyPr wrap="square" rtlCol="0">
            <a:spAutoFit/>
          </a:bodyPr>
          <a:lstStyle/>
          <a:p>
            <a:pPr fontAlgn="base">
              <a:lnSpc>
                <a:spcPct val="75000"/>
              </a:lnSpc>
              <a:spcBef>
                <a:spcPct val="30000"/>
              </a:spcBef>
              <a:spcAft>
                <a:spcPct val="0"/>
              </a:spcAft>
              <a:defRPr/>
            </a:pPr>
            <a:r>
              <a:rPr lang="en-US" sz="2800" u="sng" dirty="0">
                <a:solidFill>
                  <a:srgbClr val="FFFF66"/>
                </a:solidFill>
                <a:latin typeface="Times New Roman" pitchFamily="18" charset="0"/>
              </a:rPr>
              <a:t>Cost of debt</a:t>
            </a:r>
            <a:r>
              <a:rPr lang="en-US" sz="2800" dirty="0">
                <a:solidFill>
                  <a:srgbClr val="FFFF66"/>
                </a:solidFill>
                <a:latin typeface="Times New Roman" pitchFamily="18" charset="0"/>
              </a:rPr>
              <a:t>:       5% per year (70% of costs) = 3.5% </a:t>
            </a:r>
          </a:p>
          <a:p>
            <a:pPr fontAlgn="base">
              <a:lnSpc>
                <a:spcPct val="75000"/>
              </a:lnSpc>
              <a:spcBef>
                <a:spcPct val="30000"/>
              </a:spcBef>
              <a:spcAft>
                <a:spcPct val="0"/>
              </a:spcAft>
              <a:defRPr/>
            </a:pPr>
            <a:endParaRPr lang="en-US" sz="2000" dirty="0">
              <a:solidFill>
                <a:srgbClr val="FFFF66"/>
              </a:solidFill>
              <a:latin typeface="Times New Roman" pitchFamily="18" charset="0"/>
            </a:endParaRPr>
          </a:p>
        </p:txBody>
      </p:sp>
      <p:sp>
        <p:nvSpPr>
          <p:cNvPr id="14" name="TextBox 13"/>
          <p:cNvSpPr txBox="1"/>
          <p:nvPr/>
        </p:nvSpPr>
        <p:spPr>
          <a:xfrm>
            <a:off x="304800" y="4038600"/>
            <a:ext cx="7848600" cy="738664"/>
          </a:xfrm>
          <a:prstGeom prst="rect">
            <a:avLst/>
          </a:prstGeom>
          <a:noFill/>
        </p:spPr>
        <p:txBody>
          <a:bodyPr wrap="square" rtlCol="0">
            <a:spAutoFit/>
          </a:bodyPr>
          <a:lstStyle/>
          <a:p>
            <a:pPr fontAlgn="base">
              <a:lnSpc>
                <a:spcPct val="75000"/>
              </a:lnSpc>
              <a:spcBef>
                <a:spcPct val="30000"/>
              </a:spcBef>
              <a:spcAft>
                <a:spcPct val="0"/>
              </a:spcAft>
              <a:defRPr/>
            </a:pPr>
            <a:r>
              <a:rPr lang="en-US" sz="2800" u="sng" dirty="0">
                <a:solidFill>
                  <a:srgbClr val="FFFF66"/>
                </a:solidFill>
                <a:latin typeface="Times New Roman" pitchFamily="18" charset="0"/>
              </a:rPr>
              <a:t>TOTAL ANNUAL COST OF CAPITAL</a:t>
            </a:r>
            <a:r>
              <a:rPr lang="en-US" sz="2800" dirty="0">
                <a:solidFill>
                  <a:srgbClr val="FFFF66"/>
                </a:solidFill>
                <a:latin typeface="Times New Roman" pitchFamily="18" charset="0"/>
              </a:rPr>
              <a:t>      =   9.5%    </a:t>
            </a:r>
          </a:p>
          <a:p>
            <a:pPr fontAlgn="base">
              <a:lnSpc>
                <a:spcPct val="75000"/>
              </a:lnSpc>
              <a:spcBef>
                <a:spcPct val="30000"/>
              </a:spcBef>
              <a:spcAft>
                <a:spcPct val="0"/>
              </a:spcAft>
              <a:defRPr/>
            </a:pPr>
            <a:endParaRPr lang="en-US" sz="2000" dirty="0">
              <a:solidFill>
                <a:srgbClr val="FFFF66"/>
              </a:solidFill>
              <a:latin typeface="Times New Roman" pitchFamily="18" charset="0"/>
            </a:endParaRPr>
          </a:p>
        </p:txBody>
      </p:sp>
      <p:sp>
        <p:nvSpPr>
          <p:cNvPr id="15" name="TextBox 14"/>
          <p:cNvSpPr txBox="1"/>
          <p:nvPr/>
        </p:nvSpPr>
        <p:spPr>
          <a:xfrm>
            <a:off x="381000" y="4648202"/>
            <a:ext cx="7848600" cy="1061829"/>
          </a:xfrm>
          <a:prstGeom prst="rect">
            <a:avLst/>
          </a:prstGeom>
          <a:noFill/>
        </p:spPr>
        <p:txBody>
          <a:bodyPr wrap="square" rtlCol="0">
            <a:spAutoFit/>
          </a:bodyPr>
          <a:lstStyle/>
          <a:p>
            <a:pPr fontAlgn="base">
              <a:lnSpc>
                <a:spcPct val="75000"/>
              </a:lnSpc>
              <a:spcBef>
                <a:spcPct val="30000"/>
              </a:spcBef>
              <a:spcAft>
                <a:spcPct val="0"/>
              </a:spcAft>
              <a:defRPr/>
            </a:pPr>
            <a:r>
              <a:rPr lang="en-US" sz="2800" dirty="0">
                <a:solidFill>
                  <a:srgbClr val="FFFFFF"/>
                </a:solidFill>
                <a:latin typeface="Times New Roman" pitchFamily="18" charset="0"/>
              </a:rPr>
              <a:t>If a project takes 2 years to construct, the cost of capital is:  9.5% per year or a total of about 20%.      </a:t>
            </a:r>
          </a:p>
          <a:p>
            <a:pPr fontAlgn="base">
              <a:lnSpc>
                <a:spcPct val="75000"/>
              </a:lnSpc>
              <a:spcBef>
                <a:spcPct val="30000"/>
              </a:spcBef>
              <a:spcAft>
                <a:spcPct val="0"/>
              </a:spcAft>
              <a:defRPr/>
            </a:pPr>
            <a:endParaRPr lang="en-US" sz="2000" dirty="0">
              <a:solidFill>
                <a:srgbClr val="FFFF66"/>
              </a:solidFill>
              <a:latin typeface="Times New Roman" pitchFamily="18" charset="0"/>
            </a:endParaRPr>
          </a:p>
        </p:txBody>
      </p:sp>
      <p:sp>
        <p:nvSpPr>
          <p:cNvPr id="3" name="Footer Placeholder 2">
            <a:extLst>
              <a:ext uri="{FF2B5EF4-FFF2-40B4-BE49-F238E27FC236}">
                <a16:creationId xmlns:a16="http://schemas.microsoft.com/office/drawing/2014/main" id="{130EB947-77FD-4AD8-B799-E4EE074EB10B}"/>
              </a:ext>
            </a:extLst>
          </p:cNvPr>
          <p:cNvSpPr>
            <a:spLocks noGrp="1"/>
          </p:cNvSpPr>
          <p:nvPr>
            <p:ph type="ftr" sz="quarter" idx="11"/>
          </p:nvPr>
        </p:nvSpPr>
        <p:spPr/>
        <p:txBody>
          <a:bodyPr/>
          <a:lstStyle/>
          <a:p>
            <a:pPr fontAlgn="base">
              <a:spcAft>
                <a:spcPct val="0"/>
              </a:spcAft>
            </a:pPr>
            <a:r>
              <a:rPr lang="en-US">
                <a:solidFill>
                  <a:srgbClr val="FFFF66"/>
                </a:solidFill>
                <a:latin typeface="Times New Roman" pitchFamily="18" charset="0"/>
              </a:rPr>
              <a:t>Urban Land Institute                             Creating Value</a:t>
            </a:r>
          </a:p>
        </p:txBody>
      </p:sp>
    </p:spTree>
    <p:custDataLst>
      <p:tags r:id="rId1"/>
    </p:custDataLst>
    <p:extLst>
      <p:ext uri="{BB962C8B-B14F-4D97-AF65-F5344CB8AC3E}">
        <p14:creationId xmlns:p14="http://schemas.microsoft.com/office/powerpoint/2010/main" val="32165534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1"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additive="base">
                                        <p:cTn id="11" dur="500" fill="hold"/>
                                        <p:tgtEl>
                                          <p:spTgt spid="11"/>
                                        </p:tgtEl>
                                        <p:attrNameLst>
                                          <p:attrName>ppt_x</p:attrName>
                                        </p:attrNameLst>
                                      </p:cBhvr>
                                      <p:tavLst>
                                        <p:tav tm="0">
                                          <p:val>
                                            <p:strVal val="#ppt_x"/>
                                          </p:val>
                                        </p:tav>
                                        <p:tav tm="100000">
                                          <p:val>
                                            <p:strVal val="#ppt_x"/>
                                          </p:val>
                                        </p:tav>
                                      </p:tavLst>
                                    </p:anim>
                                    <p:anim calcmode="lin" valueType="num">
                                      <p:cBhvr additive="base">
                                        <p:cTn id="12" dur="500" fill="hold"/>
                                        <p:tgtEl>
                                          <p:spTgt spid="11"/>
                                        </p:tgtEl>
                                        <p:attrNameLst>
                                          <p:attrName>ppt_y</p:attrName>
                                        </p:attrNameLst>
                                      </p:cBhvr>
                                      <p:tavLst>
                                        <p:tav tm="0">
                                          <p:val>
                                            <p:strVal val="0-#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 calcmode="lin" valueType="num">
                                      <p:cBhvr additive="base">
                                        <p:cTn id="17" dur="500" fill="hold"/>
                                        <p:tgtEl>
                                          <p:spTgt spid="12"/>
                                        </p:tgtEl>
                                        <p:attrNameLst>
                                          <p:attrName>ppt_x</p:attrName>
                                        </p:attrNameLst>
                                      </p:cBhvr>
                                      <p:tavLst>
                                        <p:tav tm="0">
                                          <p:val>
                                            <p:strVal val="#ppt_x"/>
                                          </p:val>
                                        </p:tav>
                                        <p:tav tm="100000">
                                          <p:val>
                                            <p:strVal val="#ppt_x"/>
                                          </p:val>
                                        </p:tav>
                                      </p:tavLst>
                                    </p:anim>
                                    <p:anim calcmode="lin" valueType="num">
                                      <p:cBhvr additive="base">
                                        <p:cTn id="1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anim calcmode="lin" valueType="num">
                                      <p:cBhvr additive="base">
                                        <p:cTn id="23" dur="500" fill="hold"/>
                                        <p:tgtEl>
                                          <p:spTgt spid="14"/>
                                        </p:tgtEl>
                                        <p:attrNameLst>
                                          <p:attrName>ppt_x</p:attrName>
                                        </p:attrNameLst>
                                      </p:cBhvr>
                                      <p:tavLst>
                                        <p:tav tm="0">
                                          <p:val>
                                            <p:strVal val="#ppt_x"/>
                                          </p:val>
                                        </p:tav>
                                        <p:tav tm="100000">
                                          <p:val>
                                            <p:strVal val="#ppt_x"/>
                                          </p:val>
                                        </p:tav>
                                      </p:tavLst>
                                    </p:anim>
                                    <p:anim calcmode="lin" valueType="num">
                                      <p:cBhvr additive="base">
                                        <p:cTn id="24"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15"/>
                                        </p:tgtEl>
                                        <p:attrNameLst>
                                          <p:attrName>style.visibility</p:attrName>
                                        </p:attrNameLst>
                                      </p:cBhvr>
                                      <p:to>
                                        <p:strVal val="visible"/>
                                      </p:to>
                                    </p:set>
                                    <p:anim calcmode="lin" valueType="num">
                                      <p:cBhvr additive="base">
                                        <p:cTn id="29" dur="500" fill="hold"/>
                                        <p:tgtEl>
                                          <p:spTgt spid="15"/>
                                        </p:tgtEl>
                                        <p:attrNameLst>
                                          <p:attrName>ppt_x</p:attrName>
                                        </p:attrNameLst>
                                      </p:cBhvr>
                                      <p:tavLst>
                                        <p:tav tm="0">
                                          <p:val>
                                            <p:strVal val="#ppt_x"/>
                                          </p:val>
                                        </p:tav>
                                        <p:tav tm="100000">
                                          <p:val>
                                            <p:strVal val="#ppt_x"/>
                                          </p:val>
                                        </p:tav>
                                      </p:tavLst>
                                    </p:anim>
                                    <p:anim calcmode="lin" valueType="num">
                                      <p:cBhvr additive="base">
                                        <p:cTn id="30"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p:bldP spid="14" grpId="0"/>
      <p:bldP spid="1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Grp="1" noChangeArrowheads="1"/>
          </p:cNvSpPr>
          <p:nvPr>
            <p:ph type="title"/>
          </p:nvPr>
        </p:nvSpPr>
        <p:spPr>
          <a:xfrm>
            <a:off x="304800" y="274638"/>
            <a:ext cx="8382000" cy="1143000"/>
          </a:xfrm>
        </p:spPr>
        <p:txBody>
          <a:bodyPr anchor="t"/>
          <a:lstStyle/>
          <a:p>
            <a:pPr eaLnBrk="1" hangingPunct="1"/>
            <a:r>
              <a:rPr lang="en-US" sz="3600" dirty="0"/>
              <a:t>The </a:t>
            </a:r>
            <a:r>
              <a:rPr lang="en-US" sz="3600" u="sng" dirty="0"/>
              <a:t>minimum</a:t>
            </a:r>
            <a:r>
              <a:rPr lang="en-US" sz="3600" dirty="0"/>
              <a:t> required cash-on-cash return is the “hurdle rate” based on blended cost of capital and duration of development period</a:t>
            </a:r>
          </a:p>
        </p:txBody>
      </p:sp>
      <p:sp>
        <p:nvSpPr>
          <p:cNvPr id="161795" name="Text Box 4"/>
          <p:cNvSpPr txBox="1">
            <a:spLocks noChangeArrowheads="1"/>
          </p:cNvSpPr>
          <p:nvPr/>
        </p:nvSpPr>
        <p:spPr bwMode="auto">
          <a:xfrm>
            <a:off x="723900" y="2752635"/>
            <a:ext cx="2286000" cy="1204176"/>
          </a:xfrm>
          <a:prstGeom prst="rect">
            <a:avLst/>
          </a:prstGeom>
          <a:noFill/>
          <a:ln w="38100" algn="ctr">
            <a:noFill/>
            <a:miter lim="800000"/>
            <a:headEnd/>
            <a:tailEnd/>
          </a:ln>
        </p:spPr>
        <p:txBody>
          <a:bodyPr wrap="square">
            <a:spAutoFit/>
          </a:bodyPr>
          <a:lstStyle/>
          <a:p>
            <a:pPr eaLnBrk="0" fontAlgn="base" hangingPunct="0">
              <a:lnSpc>
                <a:spcPct val="75000"/>
              </a:lnSpc>
              <a:spcBef>
                <a:spcPct val="50000"/>
              </a:spcBef>
              <a:spcAft>
                <a:spcPct val="0"/>
              </a:spcAft>
            </a:pPr>
            <a:r>
              <a:rPr lang="en-US" sz="3200" dirty="0">
                <a:solidFill>
                  <a:srgbClr val="FFFF66"/>
                </a:solidFill>
                <a:latin typeface="Times New Roman" pitchFamily="18" charset="0"/>
              </a:rPr>
              <a:t>Feasible Project Costs</a:t>
            </a:r>
          </a:p>
        </p:txBody>
      </p:sp>
      <p:sp>
        <p:nvSpPr>
          <p:cNvPr id="161796" name="Text Box 5"/>
          <p:cNvSpPr txBox="1">
            <a:spLocks noChangeArrowheads="1"/>
          </p:cNvSpPr>
          <p:nvPr/>
        </p:nvSpPr>
        <p:spPr bwMode="auto">
          <a:xfrm>
            <a:off x="3276600" y="3048000"/>
            <a:ext cx="838200" cy="465138"/>
          </a:xfrm>
          <a:prstGeom prst="rect">
            <a:avLst/>
          </a:prstGeom>
          <a:noFill/>
          <a:ln w="38100" algn="ctr">
            <a:noFill/>
            <a:miter lim="800000"/>
            <a:headEnd/>
            <a:tailEnd/>
          </a:ln>
        </p:spPr>
        <p:txBody>
          <a:bodyPr>
            <a:spAutoFit/>
          </a:bodyPr>
          <a:lstStyle/>
          <a:p>
            <a:pPr algn="ctr" eaLnBrk="0" fontAlgn="base" hangingPunct="0">
              <a:lnSpc>
                <a:spcPct val="75000"/>
              </a:lnSpc>
              <a:spcBef>
                <a:spcPct val="50000"/>
              </a:spcBef>
              <a:spcAft>
                <a:spcPct val="0"/>
              </a:spcAft>
            </a:pPr>
            <a:r>
              <a:rPr lang="en-US" sz="3200">
                <a:solidFill>
                  <a:srgbClr val="FFFF66"/>
                </a:solidFill>
                <a:latin typeface="Times New Roman" pitchFamily="18" charset="0"/>
              </a:rPr>
              <a:t>=</a:t>
            </a:r>
          </a:p>
        </p:txBody>
      </p:sp>
      <p:sp>
        <p:nvSpPr>
          <p:cNvPr id="161797" name="Text Box 6"/>
          <p:cNvSpPr txBox="1">
            <a:spLocks noChangeArrowheads="1"/>
          </p:cNvSpPr>
          <p:nvPr/>
        </p:nvSpPr>
        <p:spPr bwMode="auto">
          <a:xfrm>
            <a:off x="4191000" y="2667000"/>
            <a:ext cx="2819400" cy="465138"/>
          </a:xfrm>
          <a:prstGeom prst="rect">
            <a:avLst/>
          </a:prstGeom>
          <a:noFill/>
          <a:ln w="38100" algn="ctr">
            <a:noFill/>
            <a:miter lim="800000"/>
            <a:headEnd/>
            <a:tailEnd/>
          </a:ln>
        </p:spPr>
        <p:txBody>
          <a:bodyPr>
            <a:spAutoFit/>
          </a:bodyPr>
          <a:lstStyle/>
          <a:p>
            <a:pPr eaLnBrk="0" fontAlgn="base" hangingPunct="0">
              <a:lnSpc>
                <a:spcPct val="75000"/>
              </a:lnSpc>
              <a:spcBef>
                <a:spcPct val="50000"/>
              </a:spcBef>
              <a:spcAft>
                <a:spcPct val="0"/>
              </a:spcAft>
            </a:pPr>
            <a:r>
              <a:rPr lang="en-US" sz="3200" dirty="0">
                <a:solidFill>
                  <a:srgbClr val="FFFF66"/>
                </a:solidFill>
                <a:latin typeface="Times New Roman" pitchFamily="18" charset="0"/>
              </a:rPr>
              <a:t>Project Value</a:t>
            </a:r>
          </a:p>
        </p:txBody>
      </p:sp>
      <p:sp>
        <p:nvSpPr>
          <p:cNvPr id="161798" name="Line 7"/>
          <p:cNvSpPr>
            <a:spLocks noChangeShapeType="1"/>
          </p:cNvSpPr>
          <p:nvPr/>
        </p:nvSpPr>
        <p:spPr bwMode="auto">
          <a:xfrm>
            <a:off x="3962400" y="3352800"/>
            <a:ext cx="3276600" cy="0"/>
          </a:xfrm>
          <a:prstGeom prst="line">
            <a:avLst/>
          </a:prstGeom>
          <a:noFill/>
          <a:ln w="50800">
            <a:solidFill>
              <a:schemeClr val="tx1"/>
            </a:solidFill>
            <a:round/>
            <a:headEnd/>
            <a:tailEnd/>
          </a:ln>
        </p:spPr>
        <p:txBody>
          <a:bodyPr>
            <a:spAutoFit/>
          </a:bodyPr>
          <a:lstStyle/>
          <a:p>
            <a:pPr fontAlgn="base">
              <a:lnSpc>
                <a:spcPct val="75000"/>
              </a:lnSpc>
              <a:spcBef>
                <a:spcPct val="30000"/>
              </a:spcBef>
              <a:spcAft>
                <a:spcPct val="0"/>
              </a:spcAft>
              <a:buFontTx/>
              <a:buChar char="•"/>
            </a:pPr>
            <a:endParaRPr lang="en-US" sz="2000">
              <a:solidFill>
                <a:srgbClr val="FFFF66"/>
              </a:solidFill>
              <a:latin typeface="Times New Roman" pitchFamily="18" charset="0"/>
            </a:endParaRPr>
          </a:p>
        </p:txBody>
      </p:sp>
      <p:sp>
        <p:nvSpPr>
          <p:cNvPr id="161799" name="Text Box 8"/>
          <p:cNvSpPr txBox="1">
            <a:spLocks noChangeArrowheads="1"/>
          </p:cNvSpPr>
          <p:nvPr/>
        </p:nvSpPr>
        <p:spPr bwMode="auto">
          <a:xfrm>
            <a:off x="4114800" y="3581400"/>
            <a:ext cx="3352800" cy="465138"/>
          </a:xfrm>
          <a:prstGeom prst="rect">
            <a:avLst/>
          </a:prstGeom>
          <a:noFill/>
          <a:ln w="38100" algn="ctr">
            <a:noFill/>
            <a:miter lim="800000"/>
            <a:headEnd/>
            <a:tailEnd/>
          </a:ln>
        </p:spPr>
        <p:txBody>
          <a:bodyPr>
            <a:spAutoFit/>
          </a:bodyPr>
          <a:lstStyle/>
          <a:p>
            <a:pPr eaLnBrk="0" fontAlgn="base" hangingPunct="0">
              <a:lnSpc>
                <a:spcPct val="75000"/>
              </a:lnSpc>
              <a:spcBef>
                <a:spcPct val="50000"/>
              </a:spcBef>
              <a:spcAft>
                <a:spcPct val="0"/>
              </a:spcAft>
            </a:pPr>
            <a:r>
              <a:rPr lang="en-US" sz="3200" dirty="0">
                <a:solidFill>
                  <a:srgbClr val="FFFF66"/>
                </a:solidFill>
                <a:latin typeface="Times New Roman" pitchFamily="18" charset="0"/>
              </a:rPr>
              <a:t>1 + hurdle rate</a:t>
            </a:r>
          </a:p>
        </p:txBody>
      </p:sp>
      <p:sp>
        <p:nvSpPr>
          <p:cNvPr id="161801" name="Slide Number Placeholder 7"/>
          <p:cNvSpPr txBox="1">
            <a:spLocks/>
          </p:cNvSpPr>
          <p:nvPr/>
        </p:nvSpPr>
        <p:spPr bwMode="auto">
          <a:xfrm>
            <a:off x="6858000" y="6172200"/>
            <a:ext cx="1905000" cy="457200"/>
          </a:xfrm>
          <a:prstGeom prst="rect">
            <a:avLst/>
          </a:prstGeom>
          <a:noFill/>
          <a:ln w="9525">
            <a:noFill/>
            <a:miter lim="800000"/>
            <a:headEnd/>
            <a:tailEnd/>
          </a:ln>
        </p:spPr>
        <p:txBody>
          <a:bodyPr/>
          <a:lstStyle/>
          <a:p>
            <a:pPr algn="ctr" eaLnBrk="0" fontAlgn="base" hangingPunct="0">
              <a:lnSpc>
                <a:spcPct val="75000"/>
              </a:lnSpc>
              <a:spcBef>
                <a:spcPct val="30000"/>
              </a:spcBef>
              <a:spcAft>
                <a:spcPct val="0"/>
              </a:spcAft>
              <a:buFontTx/>
              <a:buChar char="•"/>
            </a:pPr>
            <a:fld id="{7457BF5B-DB91-4201-B68F-6CB9D15131A3}" type="slidenum">
              <a:rPr lang="en-US" sz="1600">
                <a:solidFill>
                  <a:srgbClr val="FFFF66"/>
                </a:solidFill>
                <a:latin typeface="Times New Roman" pitchFamily="18" charset="0"/>
              </a:rPr>
              <a:pPr algn="ctr" eaLnBrk="0" fontAlgn="base" hangingPunct="0">
                <a:lnSpc>
                  <a:spcPct val="75000"/>
                </a:lnSpc>
                <a:spcBef>
                  <a:spcPct val="30000"/>
                </a:spcBef>
                <a:spcAft>
                  <a:spcPct val="0"/>
                </a:spcAft>
                <a:buFontTx/>
                <a:buChar char="•"/>
              </a:pPr>
              <a:t>15</a:t>
            </a:fld>
            <a:endParaRPr lang="en-US" sz="1600">
              <a:solidFill>
                <a:srgbClr val="FFFF66"/>
              </a:solidFill>
              <a:latin typeface="Times New Roman" pitchFamily="18" charset="0"/>
            </a:endParaRPr>
          </a:p>
        </p:txBody>
      </p:sp>
      <p:pic>
        <p:nvPicPr>
          <p:cNvPr id="10" name="Picture 47" descr="ULI_bar_377"/>
          <p:cNvPicPr>
            <a:picLocks noChangeAspect="1" noChangeArrowheads="1"/>
          </p:cNvPicPr>
          <p:nvPr/>
        </p:nvPicPr>
        <p:blipFill>
          <a:blip r:embed="rId3" cstate="print"/>
          <a:srcRect/>
          <a:stretch>
            <a:fillRect/>
          </a:stretch>
        </p:blipFill>
        <p:spPr bwMode="auto">
          <a:xfrm>
            <a:off x="0" y="2"/>
            <a:ext cx="9144000" cy="231775"/>
          </a:xfrm>
          <a:prstGeom prst="rect">
            <a:avLst/>
          </a:prstGeom>
          <a:noFill/>
          <a:ln w="9525">
            <a:noFill/>
            <a:miter lim="800000"/>
            <a:headEnd/>
            <a:tailEnd/>
          </a:ln>
        </p:spPr>
      </p:pic>
      <p:sp>
        <p:nvSpPr>
          <p:cNvPr id="2" name="Footer Placeholder 1">
            <a:extLst>
              <a:ext uri="{FF2B5EF4-FFF2-40B4-BE49-F238E27FC236}">
                <a16:creationId xmlns:a16="http://schemas.microsoft.com/office/drawing/2014/main" id="{28BF33E3-3C0B-430F-9CCD-FD6214864706}"/>
              </a:ext>
            </a:extLst>
          </p:cNvPr>
          <p:cNvSpPr>
            <a:spLocks noGrp="1"/>
          </p:cNvSpPr>
          <p:nvPr>
            <p:ph type="ftr" sz="quarter" idx="12"/>
          </p:nvPr>
        </p:nvSpPr>
        <p:spPr/>
        <p:txBody>
          <a:bodyPr/>
          <a:lstStyle/>
          <a:p>
            <a:pPr fontAlgn="base">
              <a:spcAft>
                <a:spcPct val="0"/>
              </a:spcAft>
              <a:defRPr/>
            </a:pPr>
            <a:r>
              <a:rPr lang="en-US" altLang="en-US">
                <a:solidFill>
                  <a:srgbClr val="FFFF66"/>
                </a:solidFill>
                <a:latin typeface="Times New Roman" pitchFamily="18" charset="0"/>
              </a:rPr>
              <a:t>Urban Land Institute                             Creating Value</a:t>
            </a:r>
            <a:endParaRPr lang="en-US" altLang="en-US" dirty="0">
              <a:solidFill>
                <a:srgbClr val="FFFF66"/>
              </a:solidFill>
              <a:latin typeface="Times New Roman" pitchFamily="18" charset="0"/>
            </a:endParaRPr>
          </a:p>
        </p:txBody>
      </p:sp>
    </p:spTree>
    <p:extLst>
      <p:ext uri="{BB962C8B-B14F-4D97-AF65-F5344CB8AC3E}">
        <p14:creationId xmlns:p14="http://schemas.microsoft.com/office/powerpoint/2010/main" val="14345822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023612"/>
            <a:ext cx="7772400" cy="1138773"/>
          </a:xfrm>
        </p:spPr>
        <p:txBody>
          <a:bodyPr>
            <a:spAutoFit/>
          </a:bodyPr>
          <a:lstStyle/>
          <a:p>
            <a:r>
              <a:rPr lang="en-US" sz="3400" dirty="0"/>
              <a:t>Hurdle rate varies with project development period. </a:t>
            </a:r>
          </a:p>
        </p:txBody>
      </p:sp>
      <p:sp>
        <p:nvSpPr>
          <p:cNvPr id="3" name="Content Placeholder 2"/>
          <p:cNvSpPr>
            <a:spLocks noGrp="1"/>
          </p:cNvSpPr>
          <p:nvPr>
            <p:ph idx="1"/>
          </p:nvPr>
        </p:nvSpPr>
        <p:spPr>
          <a:xfrm>
            <a:off x="685800" y="3048000"/>
            <a:ext cx="8153400" cy="2819400"/>
          </a:xfrm>
        </p:spPr>
        <p:txBody>
          <a:bodyPr/>
          <a:lstStyle/>
          <a:p>
            <a:pPr marL="0" indent="0">
              <a:buNone/>
            </a:pPr>
            <a:r>
              <a:rPr lang="en-US" sz="4000" dirty="0"/>
              <a:t>1-year:   about 10%  (</a:t>
            </a:r>
            <a:r>
              <a:rPr lang="en-US" dirty="0"/>
              <a:t>single family homes</a:t>
            </a:r>
            <a:r>
              <a:rPr lang="en-US" sz="4000" dirty="0"/>
              <a:t>)</a:t>
            </a:r>
          </a:p>
          <a:p>
            <a:pPr marL="0" indent="0">
              <a:buNone/>
            </a:pPr>
            <a:r>
              <a:rPr lang="en-US" sz="4000" dirty="0"/>
              <a:t>2-years:  about 20% </a:t>
            </a:r>
            <a:r>
              <a:rPr lang="en-US" dirty="0"/>
              <a:t>(below 4 stories)</a:t>
            </a:r>
          </a:p>
          <a:p>
            <a:pPr marL="0" indent="0">
              <a:buNone/>
            </a:pPr>
            <a:r>
              <a:rPr lang="en-US" sz="4000" dirty="0"/>
              <a:t>3-years:  about 30% (</a:t>
            </a:r>
            <a:r>
              <a:rPr lang="en-US" dirty="0"/>
              <a:t>mixed use above 4 stories)</a:t>
            </a:r>
            <a:endParaRPr lang="en-US" sz="4000" dirty="0"/>
          </a:p>
        </p:txBody>
      </p:sp>
      <p:pic>
        <p:nvPicPr>
          <p:cNvPr id="6" name="Picture 48" descr="ULI_mark_logotype_377"/>
          <p:cNvPicPr>
            <a:picLocks noChangeAspect="1" noChangeArrowheads="1"/>
          </p:cNvPicPr>
          <p:nvPr/>
        </p:nvPicPr>
        <p:blipFill>
          <a:blip r:embed="rId4" cstate="print"/>
          <a:srcRect/>
          <a:stretch>
            <a:fillRect/>
          </a:stretch>
        </p:blipFill>
        <p:spPr bwMode="auto">
          <a:xfrm>
            <a:off x="228600" y="6248400"/>
            <a:ext cx="1600200" cy="457200"/>
          </a:xfrm>
          <a:prstGeom prst="rect">
            <a:avLst/>
          </a:prstGeom>
          <a:noFill/>
          <a:ln w="9525">
            <a:noFill/>
            <a:miter lim="800000"/>
            <a:headEnd/>
            <a:tailEnd/>
          </a:ln>
        </p:spPr>
      </p:pic>
      <p:pic>
        <p:nvPicPr>
          <p:cNvPr id="7" name="Picture 47" descr="ULI_bar_377"/>
          <p:cNvPicPr>
            <a:picLocks noChangeAspect="1" noChangeArrowheads="1"/>
          </p:cNvPicPr>
          <p:nvPr/>
        </p:nvPicPr>
        <p:blipFill>
          <a:blip r:embed="rId5" cstate="print"/>
          <a:srcRect/>
          <a:stretch>
            <a:fillRect/>
          </a:stretch>
        </p:blipFill>
        <p:spPr bwMode="auto">
          <a:xfrm>
            <a:off x="0" y="2"/>
            <a:ext cx="9144000" cy="231775"/>
          </a:xfrm>
          <a:prstGeom prst="rect">
            <a:avLst/>
          </a:prstGeom>
          <a:noFill/>
          <a:ln w="9525">
            <a:noFill/>
            <a:miter lim="800000"/>
            <a:headEnd/>
            <a:tailEnd/>
          </a:ln>
        </p:spPr>
      </p:pic>
      <p:sp>
        <p:nvSpPr>
          <p:cNvPr id="8" name="Line 45"/>
          <p:cNvSpPr>
            <a:spLocks noChangeShapeType="1"/>
          </p:cNvSpPr>
          <p:nvPr/>
        </p:nvSpPr>
        <p:spPr bwMode="auto">
          <a:xfrm>
            <a:off x="0" y="6096000"/>
            <a:ext cx="9144000" cy="0"/>
          </a:xfrm>
          <a:prstGeom prst="line">
            <a:avLst/>
          </a:prstGeom>
          <a:noFill/>
          <a:ln w="12700">
            <a:solidFill>
              <a:srgbClr val="78A22E"/>
            </a:solidFill>
            <a:round/>
            <a:headEnd/>
            <a:tailEnd/>
          </a:ln>
        </p:spPr>
        <p:txBody>
          <a:bodyPr wrap="none" anchor="ctr"/>
          <a:lstStyle/>
          <a:p>
            <a:pPr fontAlgn="base">
              <a:lnSpc>
                <a:spcPct val="75000"/>
              </a:lnSpc>
              <a:spcBef>
                <a:spcPct val="30000"/>
              </a:spcBef>
              <a:spcAft>
                <a:spcPct val="0"/>
              </a:spcAft>
              <a:buFontTx/>
              <a:buChar char="•"/>
              <a:defRPr/>
            </a:pPr>
            <a:endParaRPr lang="en-US" sz="2000">
              <a:solidFill>
                <a:srgbClr val="FFFF66"/>
              </a:solidFill>
              <a:latin typeface="Times New Roman" pitchFamily="18" charset="0"/>
            </a:endParaRPr>
          </a:p>
        </p:txBody>
      </p:sp>
      <p:sp>
        <p:nvSpPr>
          <p:cNvPr id="4" name="Footer Placeholder 3">
            <a:extLst>
              <a:ext uri="{FF2B5EF4-FFF2-40B4-BE49-F238E27FC236}">
                <a16:creationId xmlns:a16="http://schemas.microsoft.com/office/drawing/2014/main" id="{C4B124DC-1C0A-405E-A510-43373665FEF7}"/>
              </a:ext>
            </a:extLst>
          </p:cNvPr>
          <p:cNvSpPr>
            <a:spLocks noGrp="1"/>
          </p:cNvSpPr>
          <p:nvPr>
            <p:ph type="ftr" sz="quarter" idx="11"/>
          </p:nvPr>
        </p:nvSpPr>
        <p:spPr/>
        <p:txBody>
          <a:bodyPr/>
          <a:lstStyle/>
          <a:p>
            <a:pPr fontAlgn="base">
              <a:spcAft>
                <a:spcPct val="0"/>
              </a:spcAft>
            </a:pPr>
            <a:r>
              <a:rPr lang="en-US">
                <a:solidFill>
                  <a:srgbClr val="FFFF66"/>
                </a:solidFill>
                <a:latin typeface="Times New Roman" pitchFamily="18" charset="0"/>
              </a:rPr>
              <a:t>Urban Land Institute                             Creating Value</a:t>
            </a:r>
          </a:p>
        </p:txBody>
      </p:sp>
    </p:spTree>
    <p:custDataLst>
      <p:tags r:id="rId1"/>
    </p:custDataLst>
    <p:extLst>
      <p:ext uri="{BB962C8B-B14F-4D97-AF65-F5344CB8AC3E}">
        <p14:creationId xmlns:p14="http://schemas.microsoft.com/office/powerpoint/2010/main" val="22984823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2"/>
          <p:cNvSpPr>
            <a:spLocks noGrp="1" noChangeArrowheads="1"/>
          </p:cNvSpPr>
          <p:nvPr>
            <p:ph type="title"/>
          </p:nvPr>
        </p:nvSpPr>
        <p:spPr/>
        <p:txBody>
          <a:bodyPr anchor="t"/>
          <a:lstStyle/>
          <a:p>
            <a:pPr eaLnBrk="1" hangingPunct="1"/>
            <a:r>
              <a:rPr lang="en-US" sz="3200" dirty="0"/>
              <a:t>Pop quiz 2</a:t>
            </a:r>
            <a:br>
              <a:rPr lang="en-US" sz="3200" dirty="0"/>
            </a:br>
            <a:r>
              <a:rPr lang="en-US" sz="3200" dirty="0"/>
              <a:t>What is the Feasible Project Cost?</a:t>
            </a:r>
          </a:p>
        </p:txBody>
      </p:sp>
      <p:sp>
        <p:nvSpPr>
          <p:cNvPr id="162819" name="Rectangle 3"/>
          <p:cNvSpPr>
            <a:spLocks noGrp="1" noChangeArrowheads="1"/>
          </p:cNvSpPr>
          <p:nvPr>
            <p:ph type="body" idx="1"/>
          </p:nvPr>
        </p:nvSpPr>
        <p:spPr/>
        <p:txBody>
          <a:bodyPr/>
          <a:lstStyle/>
          <a:p>
            <a:pPr>
              <a:buNone/>
              <a:tabLst>
                <a:tab pos="2514600" algn="l"/>
                <a:tab pos="5829300" algn="l"/>
              </a:tabLst>
            </a:pPr>
            <a:r>
              <a:rPr lang="en-US" sz="2800" u="sng" dirty="0"/>
              <a:t>Project Value</a:t>
            </a:r>
            <a:r>
              <a:rPr lang="en-US" sz="2800" dirty="0"/>
              <a:t>	      </a:t>
            </a:r>
            <a:r>
              <a:rPr lang="en-US" sz="2800" u="sng" dirty="0"/>
              <a:t>Hurdle Rate</a:t>
            </a:r>
          </a:p>
          <a:p>
            <a:pPr>
              <a:buNone/>
              <a:tabLst>
                <a:tab pos="2514600" algn="l"/>
                <a:tab pos="5829300" algn="l"/>
              </a:tabLst>
            </a:pPr>
            <a:r>
              <a:rPr lang="en-US" dirty="0"/>
              <a:t>$36,000,000	         20%  </a:t>
            </a:r>
          </a:p>
          <a:p>
            <a:pPr>
              <a:buNone/>
              <a:tabLst>
                <a:tab pos="2514600" algn="l"/>
                <a:tab pos="5829300" algn="l"/>
              </a:tabLst>
            </a:pPr>
            <a:r>
              <a:rPr lang="en-US" dirty="0"/>
              <a:t>$39,000,000	         30%</a:t>
            </a:r>
          </a:p>
          <a:p>
            <a:pPr>
              <a:buNone/>
              <a:tabLst>
                <a:tab pos="2514600" algn="l"/>
                <a:tab pos="5829300" algn="l"/>
              </a:tabLst>
            </a:pPr>
            <a:r>
              <a:rPr lang="en-US" dirty="0"/>
              <a:t>$50,000,000	         25%</a:t>
            </a:r>
          </a:p>
          <a:p>
            <a:pPr>
              <a:buNone/>
              <a:tabLst>
                <a:tab pos="2514600" algn="l"/>
                <a:tab pos="5829300" algn="l"/>
              </a:tabLst>
            </a:pPr>
            <a:r>
              <a:rPr lang="en-US" dirty="0"/>
              <a:t>$60,000,000	         25%</a:t>
            </a:r>
          </a:p>
        </p:txBody>
      </p:sp>
      <p:sp>
        <p:nvSpPr>
          <p:cNvPr id="162821" name="Slide Number Placeholder 7"/>
          <p:cNvSpPr txBox="1">
            <a:spLocks/>
          </p:cNvSpPr>
          <p:nvPr/>
        </p:nvSpPr>
        <p:spPr bwMode="auto">
          <a:xfrm>
            <a:off x="6858000" y="6172200"/>
            <a:ext cx="1905000" cy="457200"/>
          </a:xfrm>
          <a:prstGeom prst="rect">
            <a:avLst/>
          </a:prstGeom>
          <a:noFill/>
          <a:ln w="9525">
            <a:noFill/>
            <a:miter lim="800000"/>
            <a:headEnd/>
            <a:tailEnd/>
          </a:ln>
        </p:spPr>
        <p:txBody>
          <a:bodyPr/>
          <a:lstStyle/>
          <a:p>
            <a:pPr algn="ctr" eaLnBrk="0" fontAlgn="base" hangingPunct="0">
              <a:lnSpc>
                <a:spcPct val="75000"/>
              </a:lnSpc>
              <a:spcBef>
                <a:spcPct val="30000"/>
              </a:spcBef>
              <a:spcAft>
                <a:spcPct val="0"/>
              </a:spcAft>
              <a:buFontTx/>
              <a:buChar char="•"/>
            </a:pPr>
            <a:fld id="{92808FC6-2B5A-4D43-9831-A32CD207C42B}" type="slidenum">
              <a:rPr lang="en-US" sz="1600">
                <a:solidFill>
                  <a:srgbClr val="FFFF66"/>
                </a:solidFill>
                <a:latin typeface="Times New Roman" pitchFamily="18" charset="0"/>
              </a:rPr>
              <a:pPr algn="ctr" eaLnBrk="0" fontAlgn="base" hangingPunct="0">
                <a:lnSpc>
                  <a:spcPct val="75000"/>
                </a:lnSpc>
                <a:spcBef>
                  <a:spcPct val="30000"/>
                </a:spcBef>
                <a:spcAft>
                  <a:spcPct val="0"/>
                </a:spcAft>
                <a:buFontTx/>
                <a:buChar char="•"/>
              </a:pPr>
              <a:t>17</a:t>
            </a:fld>
            <a:endParaRPr lang="en-US" sz="1600">
              <a:solidFill>
                <a:srgbClr val="FFFF66"/>
              </a:solidFill>
              <a:latin typeface="Times New Roman" pitchFamily="18" charset="0"/>
            </a:endParaRPr>
          </a:p>
        </p:txBody>
      </p:sp>
      <p:pic>
        <p:nvPicPr>
          <p:cNvPr id="6" name="Picture 47" descr="ULI_bar_377"/>
          <p:cNvPicPr>
            <a:picLocks noChangeAspect="1" noChangeArrowheads="1"/>
          </p:cNvPicPr>
          <p:nvPr/>
        </p:nvPicPr>
        <p:blipFill>
          <a:blip r:embed="rId3" cstate="print"/>
          <a:srcRect/>
          <a:stretch>
            <a:fillRect/>
          </a:stretch>
        </p:blipFill>
        <p:spPr bwMode="auto">
          <a:xfrm>
            <a:off x="0" y="2"/>
            <a:ext cx="9144000" cy="231775"/>
          </a:xfrm>
          <a:prstGeom prst="rect">
            <a:avLst/>
          </a:prstGeom>
          <a:noFill/>
          <a:ln w="9525">
            <a:noFill/>
            <a:miter lim="800000"/>
            <a:headEnd/>
            <a:tailEnd/>
          </a:ln>
        </p:spPr>
      </p:pic>
      <p:sp>
        <p:nvSpPr>
          <p:cNvPr id="2" name="Footer Placeholder 1">
            <a:extLst>
              <a:ext uri="{FF2B5EF4-FFF2-40B4-BE49-F238E27FC236}">
                <a16:creationId xmlns:a16="http://schemas.microsoft.com/office/drawing/2014/main" id="{0AA79366-E6FF-4C88-AD63-9D73051A0CC1}"/>
              </a:ext>
            </a:extLst>
          </p:cNvPr>
          <p:cNvSpPr>
            <a:spLocks noGrp="1"/>
          </p:cNvSpPr>
          <p:nvPr>
            <p:ph type="ftr" sz="quarter" idx="12"/>
          </p:nvPr>
        </p:nvSpPr>
        <p:spPr/>
        <p:txBody>
          <a:bodyPr/>
          <a:lstStyle/>
          <a:p>
            <a:pPr fontAlgn="base">
              <a:spcAft>
                <a:spcPct val="0"/>
              </a:spcAft>
              <a:defRPr/>
            </a:pPr>
            <a:r>
              <a:rPr lang="en-US" altLang="en-US">
                <a:solidFill>
                  <a:srgbClr val="FFFF66"/>
                </a:solidFill>
                <a:latin typeface="Times New Roman" pitchFamily="18" charset="0"/>
              </a:rPr>
              <a:t>Urban Land Institute                             Creating Value</a:t>
            </a:r>
            <a:endParaRPr lang="en-US" altLang="en-US" dirty="0">
              <a:solidFill>
                <a:srgbClr val="FFFF66"/>
              </a:solidFill>
              <a:latin typeface="Times New Roman" pitchFamily="18" charset="0"/>
            </a:endParaRPr>
          </a:p>
        </p:txBody>
      </p:sp>
    </p:spTree>
    <p:extLst>
      <p:ext uri="{BB962C8B-B14F-4D97-AF65-F5344CB8AC3E}">
        <p14:creationId xmlns:p14="http://schemas.microsoft.com/office/powerpoint/2010/main" val="41070240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21" name="Slide Number Placeholder 7"/>
          <p:cNvSpPr txBox="1">
            <a:spLocks/>
          </p:cNvSpPr>
          <p:nvPr/>
        </p:nvSpPr>
        <p:spPr bwMode="auto">
          <a:xfrm>
            <a:off x="6858000" y="6172200"/>
            <a:ext cx="1905000" cy="457200"/>
          </a:xfrm>
          <a:prstGeom prst="rect">
            <a:avLst/>
          </a:prstGeom>
          <a:noFill/>
          <a:ln w="9525">
            <a:noFill/>
            <a:miter lim="800000"/>
            <a:headEnd/>
            <a:tailEnd/>
          </a:ln>
        </p:spPr>
        <p:txBody>
          <a:bodyPr/>
          <a:lstStyle/>
          <a:p>
            <a:pPr algn="ctr" eaLnBrk="0" fontAlgn="base" hangingPunct="0">
              <a:lnSpc>
                <a:spcPct val="75000"/>
              </a:lnSpc>
              <a:spcBef>
                <a:spcPct val="30000"/>
              </a:spcBef>
              <a:spcAft>
                <a:spcPct val="0"/>
              </a:spcAft>
              <a:buFontTx/>
              <a:buChar char="•"/>
            </a:pPr>
            <a:fld id="{92808FC6-2B5A-4D43-9831-A32CD207C42B}" type="slidenum">
              <a:rPr lang="en-US" sz="1600">
                <a:solidFill>
                  <a:srgbClr val="FFFF66"/>
                </a:solidFill>
                <a:latin typeface="Times New Roman" pitchFamily="18" charset="0"/>
              </a:rPr>
              <a:pPr algn="ctr" eaLnBrk="0" fontAlgn="base" hangingPunct="0">
                <a:lnSpc>
                  <a:spcPct val="75000"/>
                </a:lnSpc>
                <a:spcBef>
                  <a:spcPct val="30000"/>
                </a:spcBef>
                <a:spcAft>
                  <a:spcPct val="0"/>
                </a:spcAft>
                <a:buFontTx/>
                <a:buChar char="•"/>
              </a:pPr>
              <a:t>18</a:t>
            </a:fld>
            <a:endParaRPr lang="en-US" sz="1600">
              <a:solidFill>
                <a:srgbClr val="FFFF66"/>
              </a:solidFill>
              <a:latin typeface="Times New Roman" pitchFamily="18" charset="0"/>
            </a:endParaRPr>
          </a:p>
        </p:txBody>
      </p:sp>
      <p:pic>
        <p:nvPicPr>
          <p:cNvPr id="6" name="Picture 47" descr="ULI_bar_377"/>
          <p:cNvPicPr>
            <a:picLocks noChangeAspect="1" noChangeArrowheads="1"/>
          </p:cNvPicPr>
          <p:nvPr/>
        </p:nvPicPr>
        <p:blipFill>
          <a:blip r:embed="rId3" cstate="print"/>
          <a:srcRect/>
          <a:stretch>
            <a:fillRect/>
          </a:stretch>
        </p:blipFill>
        <p:spPr bwMode="auto">
          <a:xfrm>
            <a:off x="0" y="2"/>
            <a:ext cx="9144000" cy="231775"/>
          </a:xfrm>
          <a:prstGeom prst="rect">
            <a:avLst/>
          </a:prstGeom>
          <a:noFill/>
          <a:ln w="9525">
            <a:noFill/>
            <a:miter lim="800000"/>
            <a:headEnd/>
            <a:tailEnd/>
          </a:ln>
        </p:spPr>
      </p:pic>
      <p:sp>
        <p:nvSpPr>
          <p:cNvPr id="2" name="Footer Placeholder 1">
            <a:extLst>
              <a:ext uri="{FF2B5EF4-FFF2-40B4-BE49-F238E27FC236}">
                <a16:creationId xmlns:a16="http://schemas.microsoft.com/office/drawing/2014/main" id="{0AA79366-E6FF-4C88-AD63-9D73051A0CC1}"/>
              </a:ext>
            </a:extLst>
          </p:cNvPr>
          <p:cNvSpPr>
            <a:spLocks noGrp="1"/>
          </p:cNvSpPr>
          <p:nvPr>
            <p:ph type="ftr" sz="quarter" idx="12"/>
          </p:nvPr>
        </p:nvSpPr>
        <p:spPr/>
        <p:txBody>
          <a:bodyPr/>
          <a:lstStyle/>
          <a:p>
            <a:pPr fontAlgn="base">
              <a:spcAft>
                <a:spcPct val="0"/>
              </a:spcAft>
              <a:defRPr/>
            </a:pPr>
            <a:r>
              <a:rPr lang="en-US" altLang="en-US">
                <a:solidFill>
                  <a:srgbClr val="FFFF66"/>
                </a:solidFill>
                <a:latin typeface="Times New Roman" pitchFamily="18" charset="0"/>
              </a:rPr>
              <a:t>Urban Land Institute                             Creating Value</a:t>
            </a:r>
            <a:endParaRPr lang="en-US" altLang="en-US" dirty="0">
              <a:solidFill>
                <a:srgbClr val="FFFF66"/>
              </a:solidFill>
              <a:latin typeface="Times New Roman" pitchFamily="18" charset="0"/>
            </a:endParaRPr>
          </a:p>
        </p:txBody>
      </p:sp>
      <p:sp>
        <p:nvSpPr>
          <p:cNvPr id="7" name="Content Placeholder 6">
            <a:extLst>
              <a:ext uri="{FF2B5EF4-FFF2-40B4-BE49-F238E27FC236}">
                <a16:creationId xmlns:a16="http://schemas.microsoft.com/office/drawing/2014/main" id="{78CEF876-7690-80AC-21EF-28003708321A}"/>
              </a:ext>
            </a:extLst>
          </p:cNvPr>
          <p:cNvSpPr>
            <a:spLocks noGrp="1"/>
          </p:cNvSpPr>
          <p:nvPr>
            <p:ph idx="1"/>
          </p:nvPr>
        </p:nvSpPr>
        <p:spPr/>
        <p:txBody>
          <a:bodyPr/>
          <a:lstStyle/>
          <a:p>
            <a:pPr marL="0" indent="0">
              <a:buNone/>
            </a:pPr>
            <a:endParaRPr lang="en-US" sz="4800" dirty="0"/>
          </a:p>
          <a:p>
            <a:pPr marL="0" indent="0">
              <a:buNone/>
            </a:pPr>
            <a:endParaRPr lang="en-US" sz="4800" dirty="0"/>
          </a:p>
          <a:p>
            <a:pPr marL="0" indent="0" algn="ctr">
              <a:buNone/>
            </a:pPr>
            <a:r>
              <a:rPr lang="en-US" sz="4800" dirty="0" err="1"/>
              <a:t>Hinescompetition@uli.org</a:t>
            </a:r>
            <a:endParaRPr lang="en-US" sz="4800" dirty="0"/>
          </a:p>
        </p:txBody>
      </p:sp>
    </p:spTree>
    <p:extLst>
      <p:ext uri="{BB962C8B-B14F-4D97-AF65-F5344CB8AC3E}">
        <p14:creationId xmlns:p14="http://schemas.microsoft.com/office/powerpoint/2010/main" val="4449764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Value – Cost =Return</a:t>
            </a:r>
            <a:br>
              <a:rPr lang="en-US" dirty="0"/>
            </a:br>
            <a:r>
              <a:rPr lang="en-US" sz="3000" dirty="0"/>
              <a:t>which pays:</a:t>
            </a:r>
          </a:p>
        </p:txBody>
      </p:sp>
      <p:sp>
        <p:nvSpPr>
          <p:cNvPr id="3" name="Content Placeholder 2"/>
          <p:cNvSpPr>
            <a:spLocks noGrp="1"/>
          </p:cNvSpPr>
          <p:nvPr>
            <p:ph idx="1"/>
          </p:nvPr>
        </p:nvSpPr>
        <p:spPr>
          <a:xfrm>
            <a:off x="457200" y="1981200"/>
            <a:ext cx="8153400" cy="3657600"/>
          </a:xfrm>
        </p:spPr>
        <p:txBody>
          <a:bodyPr/>
          <a:lstStyle/>
          <a:p>
            <a:pPr marL="457200" indent="-457200"/>
            <a:r>
              <a:rPr lang="en-US" u="sng" dirty="0"/>
              <a:t>Cost of debt</a:t>
            </a:r>
            <a:r>
              <a:rPr lang="en-US" dirty="0"/>
              <a:t>:  interest on a construction loan (variable rate 4% to 6.5%)</a:t>
            </a:r>
          </a:p>
          <a:p>
            <a:pPr marL="457200" indent="-457200"/>
            <a:r>
              <a:rPr lang="en-US" u="sng" dirty="0"/>
              <a:t>Return on equity:</a:t>
            </a:r>
            <a:r>
              <a:rPr lang="en-US" dirty="0"/>
              <a:t> return to investors (15% to 20%)</a:t>
            </a:r>
            <a:endParaRPr lang="en-US" u="sng" dirty="0"/>
          </a:p>
          <a:p>
            <a:pPr marL="457200" indent="-457200"/>
            <a:r>
              <a:rPr lang="en-US" u="sng" dirty="0"/>
              <a:t>Developer profit</a:t>
            </a:r>
            <a:r>
              <a:rPr lang="en-US" dirty="0"/>
              <a:t>: based on project performance </a:t>
            </a:r>
            <a:r>
              <a:rPr lang="en-US" u="sng" dirty="0"/>
              <a:t>after</a:t>
            </a:r>
            <a:r>
              <a:rPr lang="en-US" dirty="0"/>
              <a:t> paying costs of capital.</a:t>
            </a:r>
          </a:p>
        </p:txBody>
      </p:sp>
      <p:pic>
        <p:nvPicPr>
          <p:cNvPr id="6" name="Picture 48" descr="ULI_mark_logotype_377"/>
          <p:cNvPicPr>
            <a:picLocks noChangeAspect="1" noChangeArrowheads="1"/>
          </p:cNvPicPr>
          <p:nvPr/>
        </p:nvPicPr>
        <p:blipFill>
          <a:blip r:embed="rId4" cstate="print"/>
          <a:srcRect/>
          <a:stretch>
            <a:fillRect/>
          </a:stretch>
        </p:blipFill>
        <p:spPr bwMode="auto">
          <a:xfrm>
            <a:off x="228600" y="6248400"/>
            <a:ext cx="1600200" cy="457200"/>
          </a:xfrm>
          <a:prstGeom prst="rect">
            <a:avLst/>
          </a:prstGeom>
          <a:noFill/>
          <a:ln w="9525">
            <a:noFill/>
            <a:miter lim="800000"/>
            <a:headEnd/>
            <a:tailEnd/>
          </a:ln>
        </p:spPr>
      </p:pic>
      <p:pic>
        <p:nvPicPr>
          <p:cNvPr id="7" name="Picture 47" descr="ULI_bar_377"/>
          <p:cNvPicPr>
            <a:picLocks noChangeAspect="1" noChangeArrowheads="1"/>
          </p:cNvPicPr>
          <p:nvPr/>
        </p:nvPicPr>
        <p:blipFill>
          <a:blip r:embed="rId5" cstate="print"/>
          <a:srcRect/>
          <a:stretch>
            <a:fillRect/>
          </a:stretch>
        </p:blipFill>
        <p:spPr bwMode="auto">
          <a:xfrm>
            <a:off x="0" y="2"/>
            <a:ext cx="9144000" cy="231775"/>
          </a:xfrm>
          <a:prstGeom prst="rect">
            <a:avLst/>
          </a:prstGeom>
          <a:noFill/>
          <a:ln w="9525">
            <a:noFill/>
            <a:miter lim="800000"/>
            <a:headEnd/>
            <a:tailEnd/>
          </a:ln>
        </p:spPr>
      </p:pic>
      <p:sp>
        <p:nvSpPr>
          <p:cNvPr id="8" name="Line 45"/>
          <p:cNvSpPr>
            <a:spLocks noChangeShapeType="1"/>
          </p:cNvSpPr>
          <p:nvPr/>
        </p:nvSpPr>
        <p:spPr bwMode="auto">
          <a:xfrm>
            <a:off x="0" y="6096000"/>
            <a:ext cx="9144000" cy="0"/>
          </a:xfrm>
          <a:prstGeom prst="line">
            <a:avLst/>
          </a:prstGeom>
          <a:noFill/>
          <a:ln w="12700">
            <a:solidFill>
              <a:srgbClr val="78A22E"/>
            </a:solidFill>
            <a:round/>
            <a:headEnd/>
            <a:tailEnd/>
          </a:ln>
        </p:spPr>
        <p:txBody>
          <a:bodyPr wrap="none" anchor="ctr"/>
          <a:lstStyle/>
          <a:p>
            <a:pPr fontAlgn="base">
              <a:lnSpc>
                <a:spcPct val="75000"/>
              </a:lnSpc>
              <a:spcBef>
                <a:spcPct val="30000"/>
              </a:spcBef>
              <a:spcAft>
                <a:spcPct val="0"/>
              </a:spcAft>
              <a:buFontTx/>
              <a:buChar char="•"/>
              <a:defRPr/>
            </a:pPr>
            <a:endParaRPr lang="en-US" sz="2000">
              <a:solidFill>
                <a:srgbClr val="FFFF66"/>
              </a:solidFill>
              <a:latin typeface="Times New Roman" pitchFamily="18" charset="0"/>
            </a:endParaRPr>
          </a:p>
        </p:txBody>
      </p:sp>
      <p:sp>
        <p:nvSpPr>
          <p:cNvPr id="4" name="Footer Placeholder 3">
            <a:extLst>
              <a:ext uri="{FF2B5EF4-FFF2-40B4-BE49-F238E27FC236}">
                <a16:creationId xmlns:a16="http://schemas.microsoft.com/office/drawing/2014/main" id="{05AE594B-9373-4E72-9CB9-6B9F27D1FBBF}"/>
              </a:ext>
            </a:extLst>
          </p:cNvPr>
          <p:cNvSpPr>
            <a:spLocks noGrp="1"/>
          </p:cNvSpPr>
          <p:nvPr>
            <p:ph type="ftr" sz="quarter" idx="11"/>
          </p:nvPr>
        </p:nvSpPr>
        <p:spPr/>
        <p:txBody>
          <a:bodyPr/>
          <a:lstStyle/>
          <a:p>
            <a:pPr fontAlgn="base">
              <a:spcAft>
                <a:spcPct val="0"/>
              </a:spcAft>
            </a:pPr>
            <a:r>
              <a:rPr lang="en-US">
                <a:solidFill>
                  <a:srgbClr val="FFFF66"/>
                </a:solidFill>
                <a:latin typeface="Times New Roman" pitchFamily="18" charset="0"/>
              </a:rPr>
              <a:t>Urban Land Institute                             Creating Value</a:t>
            </a:r>
          </a:p>
        </p:txBody>
      </p:sp>
    </p:spTree>
    <p:custDataLst>
      <p:tags r:id="rId1"/>
    </p:custDataLst>
    <p:extLst>
      <p:ext uri="{BB962C8B-B14F-4D97-AF65-F5344CB8AC3E}">
        <p14:creationId xmlns:p14="http://schemas.microsoft.com/office/powerpoint/2010/main" val="6170762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viable project has a value sufficient to:  </a:t>
            </a:r>
          </a:p>
        </p:txBody>
      </p:sp>
      <p:sp>
        <p:nvSpPr>
          <p:cNvPr id="3" name="Content Placeholder 2"/>
          <p:cNvSpPr>
            <a:spLocks noGrp="1"/>
          </p:cNvSpPr>
          <p:nvPr>
            <p:ph idx="1"/>
          </p:nvPr>
        </p:nvSpPr>
        <p:spPr>
          <a:xfrm>
            <a:off x="228600" y="1981200"/>
            <a:ext cx="8839200" cy="4114800"/>
          </a:xfrm>
        </p:spPr>
        <p:txBody>
          <a:bodyPr/>
          <a:lstStyle/>
          <a:p>
            <a:pPr marL="742950" indent="-742950">
              <a:buFont typeface="+mj-lt"/>
              <a:buAutoNum type="arabicPeriod"/>
            </a:pPr>
            <a:r>
              <a:rPr lang="en-US" sz="3600" u="sng" dirty="0"/>
              <a:t>attract debt and equity </a:t>
            </a:r>
            <a:r>
              <a:rPr lang="en-US" sz="3600" dirty="0"/>
              <a:t>to fund all project costs (including cost of capital) </a:t>
            </a:r>
            <a:r>
              <a:rPr lang="en-US" sz="3600" u="sng" dirty="0"/>
              <a:t>and </a:t>
            </a:r>
          </a:p>
          <a:p>
            <a:pPr marL="742950" indent="-742950">
              <a:buFont typeface="+mj-lt"/>
              <a:buAutoNum type="arabicPeriod"/>
            </a:pPr>
            <a:r>
              <a:rPr lang="en-US" sz="3600" u="sng" dirty="0"/>
              <a:t>compensate the developer </a:t>
            </a:r>
            <a:r>
              <a:rPr lang="en-US" sz="3600" dirty="0"/>
              <a:t>for skill and time  </a:t>
            </a:r>
          </a:p>
        </p:txBody>
      </p:sp>
      <p:pic>
        <p:nvPicPr>
          <p:cNvPr id="6" name="Picture 48" descr="ULI_mark_logotype_377"/>
          <p:cNvPicPr>
            <a:picLocks noChangeAspect="1" noChangeArrowheads="1"/>
          </p:cNvPicPr>
          <p:nvPr/>
        </p:nvPicPr>
        <p:blipFill>
          <a:blip r:embed="rId3" cstate="print"/>
          <a:srcRect/>
          <a:stretch>
            <a:fillRect/>
          </a:stretch>
        </p:blipFill>
        <p:spPr bwMode="auto">
          <a:xfrm>
            <a:off x="228600" y="6248400"/>
            <a:ext cx="1600200" cy="457200"/>
          </a:xfrm>
          <a:prstGeom prst="rect">
            <a:avLst/>
          </a:prstGeom>
          <a:noFill/>
          <a:ln w="9525">
            <a:noFill/>
            <a:miter lim="800000"/>
            <a:headEnd/>
            <a:tailEnd/>
          </a:ln>
        </p:spPr>
      </p:pic>
      <p:pic>
        <p:nvPicPr>
          <p:cNvPr id="7" name="Picture 47" descr="ULI_bar_377"/>
          <p:cNvPicPr>
            <a:picLocks noChangeAspect="1" noChangeArrowheads="1"/>
          </p:cNvPicPr>
          <p:nvPr/>
        </p:nvPicPr>
        <p:blipFill>
          <a:blip r:embed="rId4" cstate="print"/>
          <a:srcRect/>
          <a:stretch>
            <a:fillRect/>
          </a:stretch>
        </p:blipFill>
        <p:spPr bwMode="auto">
          <a:xfrm>
            <a:off x="0" y="2"/>
            <a:ext cx="9144000" cy="231775"/>
          </a:xfrm>
          <a:prstGeom prst="rect">
            <a:avLst/>
          </a:prstGeom>
          <a:noFill/>
          <a:ln w="9525">
            <a:noFill/>
            <a:miter lim="800000"/>
            <a:headEnd/>
            <a:tailEnd/>
          </a:ln>
        </p:spPr>
      </p:pic>
      <p:sp>
        <p:nvSpPr>
          <p:cNvPr id="8" name="Line 45"/>
          <p:cNvSpPr>
            <a:spLocks noChangeShapeType="1"/>
          </p:cNvSpPr>
          <p:nvPr/>
        </p:nvSpPr>
        <p:spPr bwMode="auto">
          <a:xfrm>
            <a:off x="0" y="6096000"/>
            <a:ext cx="9144000" cy="0"/>
          </a:xfrm>
          <a:prstGeom prst="line">
            <a:avLst/>
          </a:prstGeom>
          <a:noFill/>
          <a:ln w="12700">
            <a:solidFill>
              <a:srgbClr val="78A22E"/>
            </a:solidFill>
            <a:round/>
            <a:headEnd/>
            <a:tailEnd/>
          </a:ln>
        </p:spPr>
        <p:txBody>
          <a:bodyPr wrap="none" anchor="ctr"/>
          <a:lstStyle/>
          <a:p>
            <a:pPr fontAlgn="base">
              <a:lnSpc>
                <a:spcPct val="75000"/>
              </a:lnSpc>
              <a:spcBef>
                <a:spcPct val="30000"/>
              </a:spcBef>
              <a:spcAft>
                <a:spcPct val="0"/>
              </a:spcAft>
              <a:buFontTx/>
              <a:buChar char="•"/>
            </a:pPr>
            <a:endParaRPr lang="en-US" sz="2000">
              <a:solidFill>
                <a:srgbClr val="FFFF66"/>
              </a:solidFill>
              <a:latin typeface="Times New Roman" pitchFamily="18" charset="0"/>
            </a:endParaRPr>
          </a:p>
        </p:txBody>
      </p:sp>
      <p:sp>
        <p:nvSpPr>
          <p:cNvPr id="4" name="Footer Placeholder 3">
            <a:extLst>
              <a:ext uri="{FF2B5EF4-FFF2-40B4-BE49-F238E27FC236}">
                <a16:creationId xmlns:a16="http://schemas.microsoft.com/office/drawing/2014/main" id="{2162490A-7CAD-4766-872B-8C9514DBE9C6}"/>
              </a:ext>
            </a:extLst>
          </p:cNvPr>
          <p:cNvSpPr>
            <a:spLocks noGrp="1"/>
          </p:cNvSpPr>
          <p:nvPr>
            <p:ph type="ftr" sz="quarter" idx="11"/>
          </p:nvPr>
        </p:nvSpPr>
        <p:spPr/>
        <p:txBody>
          <a:bodyPr/>
          <a:lstStyle/>
          <a:p>
            <a:pPr fontAlgn="base">
              <a:spcAft>
                <a:spcPct val="0"/>
              </a:spcAft>
            </a:pPr>
            <a:r>
              <a:rPr lang="en-US">
                <a:solidFill>
                  <a:srgbClr val="FFFF66"/>
                </a:solidFill>
                <a:latin typeface="Times New Roman" pitchFamily="18" charset="0"/>
              </a:rPr>
              <a:t>Urban Land Institute                             Creating Value</a:t>
            </a:r>
          </a:p>
        </p:txBody>
      </p:sp>
    </p:spTree>
    <p:extLst>
      <p:ext uri="{BB962C8B-B14F-4D97-AF65-F5344CB8AC3E}">
        <p14:creationId xmlns:p14="http://schemas.microsoft.com/office/powerpoint/2010/main" val="34159233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2"/>
          <p:cNvSpPr>
            <a:spLocks noChangeArrowheads="1"/>
          </p:cNvSpPr>
          <p:nvPr/>
        </p:nvSpPr>
        <p:spPr bwMode="auto">
          <a:xfrm>
            <a:off x="-152399" y="2"/>
            <a:ext cx="9720263" cy="7091363"/>
          </a:xfrm>
          <a:prstGeom prst="rect">
            <a:avLst/>
          </a:prstGeom>
          <a:solidFill>
            <a:srgbClr val="FFFFFF"/>
          </a:solidFill>
          <a:ln w="9525">
            <a:noFill/>
            <a:miter lim="800000"/>
            <a:headEnd/>
            <a:tailEnd/>
          </a:ln>
        </p:spPr>
        <p:txBody>
          <a:bodyPr/>
          <a:lstStyle/>
          <a:p>
            <a:pPr eaLnBrk="0" fontAlgn="base" hangingPunct="0">
              <a:lnSpc>
                <a:spcPct val="75000"/>
              </a:lnSpc>
              <a:spcBef>
                <a:spcPct val="30000"/>
              </a:spcBef>
              <a:spcAft>
                <a:spcPct val="0"/>
              </a:spcAft>
              <a:buFontTx/>
              <a:buChar char="•"/>
              <a:defRPr/>
            </a:pPr>
            <a:endParaRPr lang="en-US" sz="2000" dirty="0">
              <a:solidFill>
                <a:srgbClr val="FFFF66"/>
              </a:solidFill>
              <a:latin typeface="Times New Roman" pitchFamily="18" charset="0"/>
            </a:endParaRPr>
          </a:p>
        </p:txBody>
      </p:sp>
      <p:sp>
        <p:nvSpPr>
          <p:cNvPr id="142339" name="Freeform 3"/>
          <p:cNvSpPr>
            <a:spLocks/>
          </p:cNvSpPr>
          <p:nvPr/>
        </p:nvSpPr>
        <p:spPr bwMode="auto">
          <a:xfrm>
            <a:off x="8993190" y="2670175"/>
            <a:ext cx="66675" cy="387350"/>
          </a:xfrm>
          <a:custGeom>
            <a:avLst/>
            <a:gdLst>
              <a:gd name="T0" fmla="*/ 2147483647 w 41"/>
              <a:gd name="T1" fmla="*/ 0 h 244"/>
              <a:gd name="T2" fmla="*/ 2147483647 w 41"/>
              <a:gd name="T3" fmla="*/ 2147483647 h 244"/>
              <a:gd name="T4" fmla="*/ 2147483647 w 41"/>
              <a:gd name="T5" fmla="*/ 2147483647 h 244"/>
              <a:gd name="T6" fmla="*/ 2147483647 w 41"/>
              <a:gd name="T7" fmla="*/ 2147483647 h 244"/>
              <a:gd name="T8" fmla="*/ 2147483647 w 41"/>
              <a:gd name="T9" fmla="*/ 2147483647 h 244"/>
              <a:gd name="T10" fmla="*/ 2147483647 w 41"/>
              <a:gd name="T11" fmla="*/ 2147483647 h 244"/>
              <a:gd name="T12" fmla="*/ 2147483647 w 41"/>
              <a:gd name="T13" fmla="*/ 2147483647 h 244"/>
              <a:gd name="T14" fmla="*/ 2147483647 w 41"/>
              <a:gd name="T15" fmla="*/ 2147483647 h 244"/>
              <a:gd name="T16" fmla="*/ 2147483647 w 41"/>
              <a:gd name="T17" fmla="*/ 2147483647 h 244"/>
              <a:gd name="T18" fmla="*/ 0 w 41"/>
              <a:gd name="T19" fmla="*/ 2147483647 h 244"/>
              <a:gd name="T20" fmla="*/ 0 w 41"/>
              <a:gd name="T21" fmla="*/ 2147483647 h 244"/>
              <a:gd name="T22" fmla="*/ 2147483647 w 41"/>
              <a:gd name="T23" fmla="*/ 2147483647 h 244"/>
              <a:gd name="T24" fmla="*/ 2147483647 w 41"/>
              <a:gd name="T25" fmla="*/ 2147483647 h 244"/>
              <a:gd name="T26" fmla="*/ 2147483647 w 41"/>
              <a:gd name="T27" fmla="*/ 2147483647 h 244"/>
              <a:gd name="T28" fmla="*/ 2147483647 w 41"/>
              <a:gd name="T29" fmla="*/ 2147483647 h 244"/>
              <a:gd name="T30" fmla="*/ 2147483647 w 41"/>
              <a:gd name="T31" fmla="*/ 2147483647 h 244"/>
              <a:gd name="T32" fmla="*/ 2147483647 w 41"/>
              <a:gd name="T33" fmla="*/ 2147483647 h 244"/>
              <a:gd name="T34" fmla="*/ 2147483647 w 41"/>
              <a:gd name="T35" fmla="*/ 2147483647 h 244"/>
              <a:gd name="T36" fmla="*/ 2147483647 w 41"/>
              <a:gd name="T37" fmla="*/ 2147483647 h 244"/>
              <a:gd name="T38" fmla="*/ 2147483647 w 41"/>
              <a:gd name="T39" fmla="*/ 2147483647 h 244"/>
              <a:gd name="T40" fmla="*/ 2147483647 w 41"/>
              <a:gd name="T41" fmla="*/ 0 h 244"/>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41"/>
              <a:gd name="T64" fmla="*/ 0 h 244"/>
              <a:gd name="T65" fmla="*/ 41 w 41"/>
              <a:gd name="T66" fmla="*/ 244 h 244"/>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41" h="244">
                <a:moveTo>
                  <a:pt x="41" y="0"/>
                </a:moveTo>
                <a:lnTo>
                  <a:pt x="41" y="6"/>
                </a:lnTo>
                <a:lnTo>
                  <a:pt x="32" y="12"/>
                </a:lnTo>
                <a:lnTo>
                  <a:pt x="32" y="19"/>
                </a:lnTo>
                <a:lnTo>
                  <a:pt x="32" y="25"/>
                </a:lnTo>
                <a:lnTo>
                  <a:pt x="26" y="31"/>
                </a:lnTo>
                <a:lnTo>
                  <a:pt x="26" y="36"/>
                </a:lnTo>
                <a:lnTo>
                  <a:pt x="17" y="42"/>
                </a:lnTo>
                <a:lnTo>
                  <a:pt x="8" y="48"/>
                </a:lnTo>
                <a:lnTo>
                  <a:pt x="0" y="57"/>
                </a:lnTo>
                <a:lnTo>
                  <a:pt x="0" y="244"/>
                </a:lnTo>
                <a:lnTo>
                  <a:pt x="8" y="238"/>
                </a:lnTo>
                <a:lnTo>
                  <a:pt x="17" y="232"/>
                </a:lnTo>
                <a:lnTo>
                  <a:pt x="26" y="225"/>
                </a:lnTo>
                <a:lnTo>
                  <a:pt x="26" y="219"/>
                </a:lnTo>
                <a:lnTo>
                  <a:pt x="32" y="213"/>
                </a:lnTo>
                <a:lnTo>
                  <a:pt x="32" y="207"/>
                </a:lnTo>
                <a:lnTo>
                  <a:pt x="32" y="200"/>
                </a:lnTo>
                <a:lnTo>
                  <a:pt x="41" y="194"/>
                </a:lnTo>
                <a:lnTo>
                  <a:pt x="41" y="188"/>
                </a:lnTo>
                <a:lnTo>
                  <a:pt x="41" y="0"/>
                </a:lnTo>
                <a:close/>
              </a:path>
            </a:pathLst>
          </a:custGeom>
          <a:solidFill>
            <a:srgbClr val="7F7F00"/>
          </a:solidFill>
          <a:ln w="14288">
            <a:solidFill>
              <a:srgbClr val="000000"/>
            </a:solidFill>
            <a:round/>
            <a:headEnd/>
            <a:tailEnd/>
          </a:ln>
        </p:spPr>
        <p:txBody>
          <a:bodyPr/>
          <a:lstStyle/>
          <a:p>
            <a:pPr eaLnBrk="0" fontAlgn="base" hangingPunct="0">
              <a:lnSpc>
                <a:spcPct val="75000"/>
              </a:lnSpc>
              <a:spcBef>
                <a:spcPct val="30000"/>
              </a:spcBef>
              <a:spcAft>
                <a:spcPct val="0"/>
              </a:spcAft>
              <a:buFontTx/>
              <a:buChar char="•"/>
              <a:defRPr/>
            </a:pPr>
            <a:endParaRPr lang="en-US" sz="2000">
              <a:solidFill>
                <a:srgbClr val="FFFF66"/>
              </a:solidFill>
              <a:latin typeface="Times New Roman" pitchFamily="18" charset="0"/>
            </a:endParaRPr>
          </a:p>
        </p:txBody>
      </p:sp>
      <p:sp>
        <p:nvSpPr>
          <p:cNvPr id="649220" name="Freeform 4"/>
          <p:cNvSpPr>
            <a:spLocks/>
          </p:cNvSpPr>
          <p:nvPr/>
        </p:nvSpPr>
        <p:spPr bwMode="auto">
          <a:xfrm>
            <a:off x="7653338" y="2670177"/>
            <a:ext cx="1339850" cy="377825"/>
          </a:xfrm>
          <a:custGeom>
            <a:avLst/>
            <a:gdLst>
              <a:gd name="T0" fmla="*/ 0 w 844"/>
              <a:gd name="T1" fmla="*/ 0 h 238"/>
              <a:gd name="T2" fmla="*/ 2147483647 w 844"/>
              <a:gd name="T3" fmla="*/ 2147483647 h 238"/>
              <a:gd name="T4" fmla="*/ 2147483647 w 844"/>
              <a:gd name="T5" fmla="*/ 2147483647 h 238"/>
              <a:gd name="T6" fmla="*/ 0 w 844"/>
              <a:gd name="T7" fmla="*/ 2147483647 h 238"/>
              <a:gd name="T8" fmla="*/ 0 w 844"/>
              <a:gd name="T9" fmla="*/ 0 h 238"/>
              <a:gd name="T10" fmla="*/ 0 60000 65536"/>
              <a:gd name="T11" fmla="*/ 0 60000 65536"/>
              <a:gd name="T12" fmla="*/ 0 60000 65536"/>
              <a:gd name="T13" fmla="*/ 0 60000 65536"/>
              <a:gd name="T14" fmla="*/ 0 60000 65536"/>
              <a:gd name="T15" fmla="*/ 0 w 844"/>
              <a:gd name="T16" fmla="*/ 0 h 238"/>
              <a:gd name="T17" fmla="*/ 844 w 844"/>
              <a:gd name="T18" fmla="*/ 238 h 238"/>
            </a:gdLst>
            <a:ahLst/>
            <a:cxnLst>
              <a:cxn ang="T10">
                <a:pos x="T0" y="T1"/>
              </a:cxn>
              <a:cxn ang="T11">
                <a:pos x="T2" y="T3"/>
              </a:cxn>
              <a:cxn ang="T12">
                <a:pos x="T4" y="T5"/>
              </a:cxn>
              <a:cxn ang="T13">
                <a:pos x="T6" y="T7"/>
              </a:cxn>
              <a:cxn ang="T14">
                <a:pos x="T8" y="T9"/>
              </a:cxn>
            </a:cxnLst>
            <a:rect l="T15" t="T16" r="T17" b="T18"/>
            <a:pathLst>
              <a:path w="844" h="238">
                <a:moveTo>
                  <a:pt x="0" y="0"/>
                </a:moveTo>
                <a:lnTo>
                  <a:pt x="844" y="48"/>
                </a:lnTo>
                <a:lnTo>
                  <a:pt x="844" y="238"/>
                </a:lnTo>
                <a:lnTo>
                  <a:pt x="0" y="188"/>
                </a:lnTo>
                <a:lnTo>
                  <a:pt x="0" y="0"/>
                </a:lnTo>
                <a:close/>
              </a:path>
            </a:pathLst>
          </a:custGeom>
          <a:solidFill>
            <a:srgbClr val="7F7F00"/>
          </a:solidFill>
          <a:ln w="14288">
            <a:solidFill>
              <a:srgbClr val="000000"/>
            </a:solidFill>
            <a:round/>
            <a:headEnd/>
            <a:tailEnd/>
          </a:ln>
        </p:spPr>
        <p:txBody>
          <a:bodyPr/>
          <a:lstStyle/>
          <a:p>
            <a:pPr eaLnBrk="0" fontAlgn="base" hangingPunct="0">
              <a:lnSpc>
                <a:spcPct val="75000"/>
              </a:lnSpc>
              <a:spcBef>
                <a:spcPct val="30000"/>
              </a:spcBef>
              <a:spcAft>
                <a:spcPct val="0"/>
              </a:spcAft>
              <a:buFontTx/>
              <a:buChar char="•"/>
              <a:defRPr/>
            </a:pPr>
            <a:endParaRPr lang="en-US" sz="2000">
              <a:solidFill>
                <a:srgbClr val="FFFF66"/>
              </a:solidFill>
              <a:latin typeface="Times New Roman" pitchFamily="18" charset="0"/>
            </a:endParaRPr>
          </a:p>
        </p:txBody>
      </p:sp>
      <p:sp>
        <p:nvSpPr>
          <p:cNvPr id="649221" name="Freeform 5"/>
          <p:cNvSpPr>
            <a:spLocks/>
          </p:cNvSpPr>
          <p:nvPr/>
        </p:nvSpPr>
        <p:spPr bwMode="auto">
          <a:xfrm>
            <a:off x="5973765" y="2709863"/>
            <a:ext cx="2740025" cy="588962"/>
          </a:xfrm>
          <a:custGeom>
            <a:avLst/>
            <a:gdLst>
              <a:gd name="T0" fmla="*/ 2147483647 w 1727"/>
              <a:gd name="T1" fmla="*/ 2147483647 h 371"/>
              <a:gd name="T2" fmla="*/ 2147483647 w 1727"/>
              <a:gd name="T3" fmla="*/ 2147483647 h 371"/>
              <a:gd name="T4" fmla="*/ 2147483647 w 1727"/>
              <a:gd name="T5" fmla="*/ 2147483647 h 371"/>
              <a:gd name="T6" fmla="*/ 2147483647 w 1727"/>
              <a:gd name="T7" fmla="*/ 2147483647 h 371"/>
              <a:gd name="T8" fmla="*/ 2147483647 w 1727"/>
              <a:gd name="T9" fmla="*/ 2147483647 h 371"/>
              <a:gd name="T10" fmla="*/ 2147483647 w 1727"/>
              <a:gd name="T11" fmla="*/ 2147483647 h 371"/>
              <a:gd name="T12" fmla="*/ 2147483647 w 1727"/>
              <a:gd name="T13" fmla="*/ 2147483647 h 371"/>
              <a:gd name="T14" fmla="*/ 2147483647 w 1727"/>
              <a:gd name="T15" fmla="*/ 2147483647 h 371"/>
              <a:gd name="T16" fmla="*/ 2147483647 w 1727"/>
              <a:gd name="T17" fmla="*/ 2147483647 h 371"/>
              <a:gd name="T18" fmla="*/ 2147483647 w 1727"/>
              <a:gd name="T19" fmla="*/ 2147483647 h 371"/>
              <a:gd name="T20" fmla="*/ 2147483647 w 1727"/>
              <a:gd name="T21" fmla="*/ 2147483647 h 371"/>
              <a:gd name="T22" fmla="*/ 2147483647 w 1727"/>
              <a:gd name="T23" fmla="*/ 2147483647 h 371"/>
              <a:gd name="T24" fmla="*/ 2147483647 w 1727"/>
              <a:gd name="T25" fmla="*/ 2147483647 h 371"/>
              <a:gd name="T26" fmla="*/ 2147483647 w 1727"/>
              <a:gd name="T27" fmla="*/ 2147483647 h 371"/>
              <a:gd name="T28" fmla="*/ 2147483647 w 1727"/>
              <a:gd name="T29" fmla="*/ 2147483647 h 371"/>
              <a:gd name="T30" fmla="*/ 2147483647 w 1727"/>
              <a:gd name="T31" fmla="*/ 2147483647 h 371"/>
              <a:gd name="T32" fmla="*/ 2147483647 w 1727"/>
              <a:gd name="T33" fmla="*/ 2147483647 h 371"/>
              <a:gd name="T34" fmla="*/ 2147483647 w 1727"/>
              <a:gd name="T35" fmla="*/ 2147483647 h 371"/>
              <a:gd name="T36" fmla="*/ 2147483647 w 1727"/>
              <a:gd name="T37" fmla="*/ 2147483647 h 371"/>
              <a:gd name="T38" fmla="*/ 2147483647 w 1727"/>
              <a:gd name="T39" fmla="*/ 2147483647 h 371"/>
              <a:gd name="T40" fmla="*/ 2147483647 w 1727"/>
              <a:gd name="T41" fmla="*/ 2147483647 h 371"/>
              <a:gd name="T42" fmla="*/ 2147483647 w 1727"/>
              <a:gd name="T43" fmla="*/ 2147483647 h 371"/>
              <a:gd name="T44" fmla="*/ 2147483647 w 1727"/>
              <a:gd name="T45" fmla="*/ 2147483647 h 371"/>
              <a:gd name="T46" fmla="*/ 0 w 1727"/>
              <a:gd name="T47" fmla="*/ 2147483647 h 371"/>
              <a:gd name="T48" fmla="*/ 0 w 1727"/>
              <a:gd name="T49" fmla="*/ 2147483647 h 371"/>
              <a:gd name="T50" fmla="*/ 2147483647 w 1727"/>
              <a:gd name="T51" fmla="*/ 2147483647 h 371"/>
              <a:gd name="T52" fmla="*/ 2147483647 w 1727"/>
              <a:gd name="T53" fmla="*/ 2147483647 h 371"/>
              <a:gd name="T54" fmla="*/ 2147483647 w 1727"/>
              <a:gd name="T55" fmla="*/ 2147483647 h 371"/>
              <a:gd name="T56" fmla="*/ 2147483647 w 1727"/>
              <a:gd name="T57" fmla="*/ 2147483647 h 371"/>
              <a:gd name="T58" fmla="*/ 2147483647 w 1727"/>
              <a:gd name="T59" fmla="*/ 2147483647 h 371"/>
              <a:gd name="T60" fmla="*/ 2147483647 w 1727"/>
              <a:gd name="T61" fmla="*/ 2147483647 h 371"/>
              <a:gd name="T62" fmla="*/ 2147483647 w 1727"/>
              <a:gd name="T63" fmla="*/ 2147483647 h 371"/>
              <a:gd name="T64" fmla="*/ 2147483647 w 1727"/>
              <a:gd name="T65" fmla="*/ 2147483647 h 371"/>
              <a:gd name="T66" fmla="*/ 2147483647 w 1727"/>
              <a:gd name="T67" fmla="*/ 2147483647 h 371"/>
              <a:gd name="T68" fmla="*/ 2147483647 w 1727"/>
              <a:gd name="T69" fmla="*/ 2147483647 h 371"/>
              <a:gd name="T70" fmla="*/ 2147483647 w 1727"/>
              <a:gd name="T71" fmla="*/ 2147483647 h 371"/>
              <a:gd name="T72" fmla="*/ 2147483647 w 1727"/>
              <a:gd name="T73" fmla="*/ 2147483647 h 371"/>
              <a:gd name="T74" fmla="*/ 2147483647 w 1727"/>
              <a:gd name="T75" fmla="*/ 2147483647 h 371"/>
              <a:gd name="T76" fmla="*/ 2147483647 w 1727"/>
              <a:gd name="T77" fmla="*/ 2147483647 h 371"/>
              <a:gd name="T78" fmla="*/ 2147483647 w 1727"/>
              <a:gd name="T79" fmla="*/ 2147483647 h 371"/>
              <a:gd name="T80" fmla="*/ 2147483647 w 1727"/>
              <a:gd name="T81" fmla="*/ 2147483647 h 371"/>
              <a:gd name="T82" fmla="*/ 2147483647 w 1727"/>
              <a:gd name="T83" fmla="*/ 2147483647 h 371"/>
              <a:gd name="T84" fmla="*/ 2147483647 w 1727"/>
              <a:gd name="T85" fmla="*/ 2147483647 h 371"/>
              <a:gd name="T86" fmla="*/ 2147483647 w 1727"/>
              <a:gd name="T87" fmla="*/ 2147483647 h 371"/>
              <a:gd name="T88" fmla="*/ 2147483647 w 1727"/>
              <a:gd name="T89" fmla="*/ 2147483647 h 371"/>
              <a:gd name="T90" fmla="*/ 2147483647 w 1727"/>
              <a:gd name="T91" fmla="*/ 2147483647 h 371"/>
              <a:gd name="T92" fmla="*/ 2147483647 w 1727"/>
              <a:gd name="T93" fmla="*/ 2147483647 h 371"/>
              <a:gd name="T94" fmla="*/ 2147483647 w 1727"/>
              <a:gd name="T95" fmla="*/ 2147483647 h 371"/>
              <a:gd name="T96" fmla="*/ 2147483647 w 1727"/>
              <a:gd name="T97" fmla="*/ 2147483647 h 371"/>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727"/>
              <a:gd name="T148" fmla="*/ 0 h 371"/>
              <a:gd name="T149" fmla="*/ 1727 w 1727"/>
              <a:gd name="T150" fmla="*/ 371 h 371"/>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727" h="371">
                <a:moveTo>
                  <a:pt x="1727" y="57"/>
                </a:moveTo>
                <a:lnTo>
                  <a:pt x="1718" y="61"/>
                </a:lnTo>
                <a:lnTo>
                  <a:pt x="1703" y="68"/>
                </a:lnTo>
                <a:lnTo>
                  <a:pt x="1686" y="74"/>
                </a:lnTo>
                <a:lnTo>
                  <a:pt x="1679" y="80"/>
                </a:lnTo>
                <a:lnTo>
                  <a:pt x="1662" y="87"/>
                </a:lnTo>
                <a:lnTo>
                  <a:pt x="1638" y="93"/>
                </a:lnTo>
                <a:lnTo>
                  <a:pt x="1623" y="101"/>
                </a:lnTo>
                <a:lnTo>
                  <a:pt x="1605" y="108"/>
                </a:lnTo>
                <a:lnTo>
                  <a:pt x="1590" y="108"/>
                </a:lnTo>
                <a:lnTo>
                  <a:pt x="1558" y="118"/>
                </a:lnTo>
                <a:lnTo>
                  <a:pt x="1534" y="118"/>
                </a:lnTo>
                <a:lnTo>
                  <a:pt x="1519" y="125"/>
                </a:lnTo>
                <a:lnTo>
                  <a:pt x="1495" y="131"/>
                </a:lnTo>
                <a:lnTo>
                  <a:pt x="1462" y="137"/>
                </a:lnTo>
                <a:lnTo>
                  <a:pt x="1438" y="137"/>
                </a:lnTo>
                <a:lnTo>
                  <a:pt x="1414" y="144"/>
                </a:lnTo>
                <a:lnTo>
                  <a:pt x="1388" y="150"/>
                </a:lnTo>
                <a:lnTo>
                  <a:pt x="1349" y="150"/>
                </a:lnTo>
                <a:lnTo>
                  <a:pt x="1326" y="156"/>
                </a:lnTo>
                <a:lnTo>
                  <a:pt x="1293" y="156"/>
                </a:lnTo>
                <a:lnTo>
                  <a:pt x="1254" y="163"/>
                </a:lnTo>
                <a:lnTo>
                  <a:pt x="1228" y="163"/>
                </a:lnTo>
                <a:lnTo>
                  <a:pt x="1197" y="169"/>
                </a:lnTo>
                <a:lnTo>
                  <a:pt x="1171" y="169"/>
                </a:lnTo>
                <a:lnTo>
                  <a:pt x="1124" y="175"/>
                </a:lnTo>
                <a:lnTo>
                  <a:pt x="1093" y="175"/>
                </a:lnTo>
                <a:lnTo>
                  <a:pt x="1067" y="175"/>
                </a:lnTo>
                <a:lnTo>
                  <a:pt x="1037" y="175"/>
                </a:lnTo>
                <a:lnTo>
                  <a:pt x="987" y="182"/>
                </a:lnTo>
                <a:lnTo>
                  <a:pt x="954" y="182"/>
                </a:lnTo>
                <a:lnTo>
                  <a:pt x="933" y="182"/>
                </a:lnTo>
                <a:lnTo>
                  <a:pt x="898" y="182"/>
                </a:lnTo>
                <a:lnTo>
                  <a:pt x="850" y="182"/>
                </a:lnTo>
                <a:lnTo>
                  <a:pt x="820" y="182"/>
                </a:lnTo>
                <a:lnTo>
                  <a:pt x="787" y="182"/>
                </a:lnTo>
                <a:lnTo>
                  <a:pt x="746" y="175"/>
                </a:lnTo>
                <a:lnTo>
                  <a:pt x="716" y="175"/>
                </a:lnTo>
                <a:lnTo>
                  <a:pt x="681" y="175"/>
                </a:lnTo>
                <a:lnTo>
                  <a:pt x="651" y="175"/>
                </a:lnTo>
                <a:lnTo>
                  <a:pt x="609" y="169"/>
                </a:lnTo>
                <a:lnTo>
                  <a:pt x="577" y="169"/>
                </a:lnTo>
                <a:lnTo>
                  <a:pt x="553" y="169"/>
                </a:lnTo>
                <a:lnTo>
                  <a:pt x="523" y="163"/>
                </a:lnTo>
                <a:lnTo>
                  <a:pt x="481" y="163"/>
                </a:lnTo>
                <a:lnTo>
                  <a:pt x="449" y="156"/>
                </a:lnTo>
                <a:lnTo>
                  <a:pt x="425" y="156"/>
                </a:lnTo>
                <a:lnTo>
                  <a:pt x="401" y="150"/>
                </a:lnTo>
                <a:lnTo>
                  <a:pt x="362" y="144"/>
                </a:lnTo>
                <a:lnTo>
                  <a:pt x="336" y="144"/>
                </a:lnTo>
                <a:lnTo>
                  <a:pt x="312" y="137"/>
                </a:lnTo>
                <a:lnTo>
                  <a:pt x="288" y="131"/>
                </a:lnTo>
                <a:lnTo>
                  <a:pt x="258" y="125"/>
                </a:lnTo>
                <a:lnTo>
                  <a:pt x="232" y="125"/>
                </a:lnTo>
                <a:lnTo>
                  <a:pt x="217" y="118"/>
                </a:lnTo>
                <a:lnTo>
                  <a:pt x="184" y="112"/>
                </a:lnTo>
                <a:lnTo>
                  <a:pt x="169" y="108"/>
                </a:lnTo>
                <a:lnTo>
                  <a:pt x="154" y="101"/>
                </a:lnTo>
                <a:lnTo>
                  <a:pt x="128" y="93"/>
                </a:lnTo>
                <a:lnTo>
                  <a:pt x="113" y="87"/>
                </a:lnTo>
                <a:lnTo>
                  <a:pt x="97" y="80"/>
                </a:lnTo>
                <a:lnTo>
                  <a:pt x="80" y="74"/>
                </a:lnTo>
                <a:lnTo>
                  <a:pt x="63" y="68"/>
                </a:lnTo>
                <a:lnTo>
                  <a:pt x="48" y="61"/>
                </a:lnTo>
                <a:lnTo>
                  <a:pt x="41" y="57"/>
                </a:lnTo>
                <a:lnTo>
                  <a:pt x="32" y="51"/>
                </a:lnTo>
                <a:lnTo>
                  <a:pt x="24" y="44"/>
                </a:lnTo>
                <a:lnTo>
                  <a:pt x="15" y="38"/>
                </a:lnTo>
                <a:lnTo>
                  <a:pt x="8" y="32"/>
                </a:lnTo>
                <a:lnTo>
                  <a:pt x="8" y="23"/>
                </a:lnTo>
                <a:lnTo>
                  <a:pt x="0" y="17"/>
                </a:lnTo>
                <a:lnTo>
                  <a:pt x="0" y="6"/>
                </a:lnTo>
                <a:lnTo>
                  <a:pt x="0" y="0"/>
                </a:lnTo>
                <a:lnTo>
                  <a:pt x="0" y="188"/>
                </a:lnTo>
                <a:lnTo>
                  <a:pt x="0" y="194"/>
                </a:lnTo>
                <a:lnTo>
                  <a:pt x="0" y="207"/>
                </a:lnTo>
                <a:lnTo>
                  <a:pt x="8" y="213"/>
                </a:lnTo>
                <a:lnTo>
                  <a:pt x="8" y="219"/>
                </a:lnTo>
                <a:lnTo>
                  <a:pt x="15" y="226"/>
                </a:lnTo>
                <a:lnTo>
                  <a:pt x="24" y="232"/>
                </a:lnTo>
                <a:lnTo>
                  <a:pt x="32" y="238"/>
                </a:lnTo>
                <a:lnTo>
                  <a:pt x="41" y="245"/>
                </a:lnTo>
                <a:lnTo>
                  <a:pt x="48" y="251"/>
                </a:lnTo>
                <a:lnTo>
                  <a:pt x="63" y="257"/>
                </a:lnTo>
                <a:lnTo>
                  <a:pt x="80" y="264"/>
                </a:lnTo>
                <a:lnTo>
                  <a:pt x="97" y="270"/>
                </a:lnTo>
                <a:lnTo>
                  <a:pt x="113" y="276"/>
                </a:lnTo>
                <a:lnTo>
                  <a:pt x="128" y="283"/>
                </a:lnTo>
                <a:lnTo>
                  <a:pt x="154" y="289"/>
                </a:lnTo>
                <a:lnTo>
                  <a:pt x="169" y="295"/>
                </a:lnTo>
                <a:lnTo>
                  <a:pt x="184" y="302"/>
                </a:lnTo>
                <a:lnTo>
                  <a:pt x="217" y="308"/>
                </a:lnTo>
                <a:lnTo>
                  <a:pt x="232" y="314"/>
                </a:lnTo>
                <a:lnTo>
                  <a:pt x="258" y="314"/>
                </a:lnTo>
                <a:lnTo>
                  <a:pt x="288" y="321"/>
                </a:lnTo>
                <a:lnTo>
                  <a:pt x="312" y="327"/>
                </a:lnTo>
                <a:lnTo>
                  <a:pt x="336" y="333"/>
                </a:lnTo>
                <a:lnTo>
                  <a:pt x="362" y="333"/>
                </a:lnTo>
                <a:lnTo>
                  <a:pt x="401" y="340"/>
                </a:lnTo>
                <a:lnTo>
                  <a:pt x="425" y="346"/>
                </a:lnTo>
                <a:lnTo>
                  <a:pt x="449" y="346"/>
                </a:lnTo>
                <a:lnTo>
                  <a:pt x="481" y="352"/>
                </a:lnTo>
                <a:lnTo>
                  <a:pt x="523" y="352"/>
                </a:lnTo>
                <a:lnTo>
                  <a:pt x="553" y="359"/>
                </a:lnTo>
                <a:lnTo>
                  <a:pt x="577" y="359"/>
                </a:lnTo>
                <a:lnTo>
                  <a:pt x="609" y="359"/>
                </a:lnTo>
                <a:lnTo>
                  <a:pt x="651" y="365"/>
                </a:lnTo>
                <a:lnTo>
                  <a:pt x="681" y="365"/>
                </a:lnTo>
                <a:lnTo>
                  <a:pt x="716" y="365"/>
                </a:lnTo>
                <a:lnTo>
                  <a:pt x="746" y="365"/>
                </a:lnTo>
                <a:lnTo>
                  <a:pt x="787" y="371"/>
                </a:lnTo>
                <a:lnTo>
                  <a:pt x="820" y="371"/>
                </a:lnTo>
                <a:lnTo>
                  <a:pt x="850" y="371"/>
                </a:lnTo>
                <a:lnTo>
                  <a:pt x="898" y="371"/>
                </a:lnTo>
                <a:lnTo>
                  <a:pt x="933" y="371"/>
                </a:lnTo>
                <a:lnTo>
                  <a:pt x="954" y="371"/>
                </a:lnTo>
                <a:lnTo>
                  <a:pt x="987" y="371"/>
                </a:lnTo>
                <a:lnTo>
                  <a:pt x="1037" y="365"/>
                </a:lnTo>
                <a:lnTo>
                  <a:pt x="1067" y="365"/>
                </a:lnTo>
                <a:lnTo>
                  <a:pt x="1093" y="365"/>
                </a:lnTo>
                <a:lnTo>
                  <a:pt x="1124" y="365"/>
                </a:lnTo>
                <a:lnTo>
                  <a:pt x="1171" y="359"/>
                </a:lnTo>
                <a:lnTo>
                  <a:pt x="1197" y="359"/>
                </a:lnTo>
                <a:lnTo>
                  <a:pt x="1228" y="352"/>
                </a:lnTo>
                <a:lnTo>
                  <a:pt x="1254" y="352"/>
                </a:lnTo>
                <a:lnTo>
                  <a:pt x="1293" y="346"/>
                </a:lnTo>
                <a:lnTo>
                  <a:pt x="1326" y="346"/>
                </a:lnTo>
                <a:lnTo>
                  <a:pt x="1349" y="340"/>
                </a:lnTo>
                <a:lnTo>
                  <a:pt x="1388" y="340"/>
                </a:lnTo>
                <a:lnTo>
                  <a:pt x="1414" y="333"/>
                </a:lnTo>
                <a:lnTo>
                  <a:pt x="1438" y="327"/>
                </a:lnTo>
                <a:lnTo>
                  <a:pt x="1462" y="327"/>
                </a:lnTo>
                <a:lnTo>
                  <a:pt x="1495" y="321"/>
                </a:lnTo>
                <a:lnTo>
                  <a:pt x="1519" y="314"/>
                </a:lnTo>
                <a:lnTo>
                  <a:pt x="1534" y="308"/>
                </a:lnTo>
                <a:lnTo>
                  <a:pt x="1558" y="308"/>
                </a:lnTo>
                <a:lnTo>
                  <a:pt x="1590" y="295"/>
                </a:lnTo>
                <a:lnTo>
                  <a:pt x="1605" y="295"/>
                </a:lnTo>
                <a:lnTo>
                  <a:pt x="1623" y="289"/>
                </a:lnTo>
                <a:lnTo>
                  <a:pt x="1638" y="283"/>
                </a:lnTo>
                <a:lnTo>
                  <a:pt x="1662" y="276"/>
                </a:lnTo>
                <a:lnTo>
                  <a:pt x="1679" y="270"/>
                </a:lnTo>
                <a:lnTo>
                  <a:pt x="1686" y="264"/>
                </a:lnTo>
                <a:lnTo>
                  <a:pt x="1703" y="257"/>
                </a:lnTo>
                <a:lnTo>
                  <a:pt x="1718" y="251"/>
                </a:lnTo>
                <a:lnTo>
                  <a:pt x="1727" y="245"/>
                </a:lnTo>
                <a:lnTo>
                  <a:pt x="1727" y="57"/>
                </a:lnTo>
                <a:close/>
              </a:path>
            </a:pathLst>
          </a:custGeom>
          <a:solidFill>
            <a:srgbClr val="7F0000"/>
          </a:solidFill>
          <a:ln w="14288">
            <a:solidFill>
              <a:srgbClr val="000000"/>
            </a:solidFill>
            <a:round/>
            <a:headEnd/>
            <a:tailEnd/>
          </a:ln>
        </p:spPr>
        <p:txBody>
          <a:bodyPr/>
          <a:lstStyle/>
          <a:p>
            <a:pPr eaLnBrk="0" fontAlgn="base" hangingPunct="0">
              <a:lnSpc>
                <a:spcPct val="75000"/>
              </a:lnSpc>
              <a:spcBef>
                <a:spcPct val="30000"/>
              </a:spcBef>
              <a:spcAft>
                <a:spcPct val="0"/>
              </a:spcAft>
              <a:buFontTx/>
              <a:buChar char="•"/>
              <a:defRPr/>
            </a:pPr>
            <a:endParaRPr lang="en-US" sz="2000">
              <a:solidFill>
                <a:srgbClr val="FFFF66"/>
              </a:solidFill>
              <a:latin typeface="Times New Roman" pitchFamily="18" charset="0"/>
            </a:endParaRPr>
          </a:p>
        </p:txBody>
      </p:sp>
      <p:sp>
        <p:nvSpPr>
          <p:cNvPr id="649222" name="Freeform 6"/>
          <p:cNvSpPr>
            <a:spLocks/>
          </p:cNvSpPr>
          <p:nvPr/>
        </p:nvSpPr>
        <p:spPr bwMode="auto">
          <a:xfrm>
            <a:off x="7653340" y="2387602"/>
            <a:ext cx="1406525" cy="373063"/>
          </a:xfrm>
          <a:custGeom>
            <a:avLst/>
            <a:gdLst>
              <a:gd name="T0" fmla="*/ 0 w 885"/>
              <a:gd name="T1" fmla="*/ 0 h 235"/>
              <a:gd name="T2" fmla="*/ 2147483647 w 885"/>
              <a:gd name="T3" fmla="*/ 0 h 235"/>
              <a:gd name="T4" fmla="*/ 2147483647 w 885"/>
              <a:gd name="T5" fmla="*/ 0 h 235"/>
              <a:gd name="T6" fmla="*/ 2147483647 w 885"/>
              <a:gd name="T7" fmla="*/ 0 h 235"/>
              <a:gd name="T8" fmla="*/ 2147483647 w 885"/>
              <a:gd name="T9" fmla="*/ 0 h 235"/>
              <a:gd name="T10" fmla="*/ 2147483647 w 885"/>
              <a:gd name="T11" fmla="*/ 0 h 235"/>
              <a:gd name="T12" fmla="*/ 2147483647 w 885"/>
              <a:gd name="T13" fmla="*/ 0 h 235"/>
              <a:gd name="T14" fmla="*/ 2147483647 w 885"/>
              <a:gd name="T15" fmla="*/ 2147483647 h 235"/>
              <a:gd name="T16" fmla="*/ 2147483647 w 885"/>
              <a:gd name="T17" fmla="*/ 2147483647 h 235"/>
              <a:gd name="T18" fmla="*/ 2147483647 w 885"/>
              <a:gd name="T19" fmla="*/ 2147483647 h 235"/>
              <a:gd name="T20" fmla="*/ 2147483647 w 885"/>
              <a:gd name="T21" fmla="*/ 2147483647 h 235"/>
              <a:gd name="T22" fmla="*/ 2147483647 w 885"/>
              <a:gd name="T23" fmla="*/ 2147483647 h 235"/>
              <a:gd name="T24" fmla="*/ 2147483647 w 885"/>
              <a:gd name="T25" fmla="*/ 2147483647 h 235"/>
              <a:gd name="T26" fmla="*/ 2147483647 w 885"/>
              <a:gd name="T27" fmla="*/ 2147483647 h 235"/>
              <a:gd name="T28" fmla="*/ 2147483647 w 885"/>
              <a:gd name="T29" fmla="*/ 2147483647 h 235"/>
              <a:gd name="T30" fmla="*/ 2147483647 w 885"/>
              <a:gd name="T31" fmla="*/ 2147483647 h 235"/>
              <a:gd name="T32" fmla="*/ 2147483647 w 885"/>
              <a:gd name="T33" fmla="*/ 2147483647 h 235"/>
              <a:gd name="T34" fmla="*/ 2147483647 w 885"/>
              <a:gd name="T35" fmla="*/ 2147483647 h 235"/>
              <a:gd name="T36" fmla="*/ 2147483647 w 885"/>
              <a:gd name="T37" fmla="*/ 2147483647 h 235"/>
              <a:gd name="T38" fmla="*/ 2147483647 w 885"/>
              <a:gd name="T39" fmla="*/ 2147483647 h 235"/>
              <a:gd name="T40" fmla="*/ 2147483647 w 885"/>
              <a:gd name="T41" fmla="*/ 2147483647 h 235"/>
              <a:gd name="T42" fmla="*/ 2147483647 w 885"/>
              <a:gd name="T43" fmla="*/ 2147483647 h 235"/>
              <a:gd name="T44" fmla="*/ 2147483647 w 885"/>
              <a:gd name="T45" fmla="*/ 2147483647 h 235"/>
              <a:gd name="T46" fmla="*/ 2147483647 w 885"/>
              <a:gd name="T47" fmla="*/ 2147483647 h 235"/>
              <a:gd name="T48" fmla="*/ 2147483647 w 885"/>
              <a:gd name="T49" fmla="*/ 2147483647 h 235"/>
              <a:gd name="T50" fmla="*/ 2147483647 w 885"/>
              <a:gd name="T51" fmla="*/ 2147483647 h 235"/>
              <a:gd name="T52" fmla="*/ 2147483647 w 885"/>
              <a:gd name="T53" fmla="*/ 2147483647 h 235"/>
              <a:gd name="T54" fmla="*/ 2147483647 w 885"/>
              <a:gd name="T55" fmla="*/ 2147483647 h 235"/>
              <a:gd name="T56" fmla="*/ 2147483647 w 885"/>
              <a:gd name="T57" fmla="*/ 2147483647 h 235"/>
              <a:gd name="T58" fmla="*/ 2147483647 w 885"/>
              <a:gd name="T59" fmla="*/ 2147483647 h 235"/>
              <a:gd name="T60" fmla="*/ 2147483647 w 885"/>
              <a:gd name="T61" fmla="*/ 2147483647 h 235"/>
              <a:gd name="T62" fmla="*/ 2147483647 w 885"/>
              <a:gd name="T63" fmla="*/ 2147483647 h 235"/>
              <a:gd name="T64" fmla="*/ 2147483647 w 885"/>
              <a:gd name="T65" fmla="*/ 2147483647 h 235"/>
              <a:gd name="T66" fmla="*/ 2147483647 w 885"/>
              <a:gd name="T67" fmla="*/ 2147483647 h 235"/>
              <a:gd name="T68" fmla="*/ 2147483647 w 885"/>
              <a:gd name="T69" fmla="*/ 2147483647 h 235"/>
              <a:gd name="T70" fmla="*/ 2147483647 w 885"/>
              <a:gd name="T71" fmla="*/ 2147483647 h 235"/>
              <a:gd name="T72" fmla="*/ 2147483647 w 885"/>
              <a:gd name="T73" fmla="*/ 2147483647 h 235"/>
              <a:gd name="T74" fmla="*/ 2147483647 w 885"/>
              <a:gd name="T75" fmla="*/ 2147483647 h 235"/>
              <a:gd name="T76" fmla="*/ 2147483647 w 885"/>
              <a:gd name="T77" fmla="*/ 2147483647 h 235"/>
              <a:gd name="T78" fmla="*/ 2147483647 w 885"/>
              <a:gd name="T79" fmla="*/ 2147483647 h 235"/>
              <a:gd name="T80" fmla="*/ 2147483647 w 885"/>
              <a:gd name="T81" fmla="*/ 2147483647 h 235"/>
              <a:gd name="T82" fmla="*/ 2147483647 w 885"/>
              <a:gd name="T83" fmla="*/ 2147483647 h 235"/>
              <a:gd name="T84" fmla="*/ 2147483647 w 885"/>
              <a:gd name="T85" fmla="*/ 2147483647 h 235"/>
              <a:gd name="T86" fmla="*/ 2147483647 w 885"/>
              <a:gd name="T87" fmla="*/ 2147483647 h 235"/>
              <a:gd name="T88" fmla="*/ 2147483647 w 885"/>
              <a:gd name="T89" fmla="*/ 2147483647 h 235"/>
              <a:gd name="T90" fmla="*/ 2147483647 w 885"/>
              <a:gd name="T91" fmla="*/ 2147483647 h 235"/>
              <a:gd name="T92" fmla="*/ 2147483647 w 885"/>
              <a:gd name="T93" fmla="*/ 2147483647 h 235"/>
              <a:gd name="T94" fmla="*/ 2147483647 w 885"/>
              <a:gd name="T95" fmla="*/ 2147483647 h 235"/>
              <a:gd name="T96" fmla="*/ 2147483647 w 885"/>
              <a:gd name="T97" fmla="*/ 2147483647 h 235"/>
              <a:gd name="T98" fmla="*/ 0 w 885"/>
              <a:gd name="T99" fmla="*/ 2147483647 h 235"/>
              <a:gd name="T100" fmla="*/ 0 w 885"/>
              <a:gd name="T101" fmla="*/ 0 h 235"/>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885"/>
              <a:gd name="T154" fmla="*/ 0 h 235"/>
              <a:gd name="T155" fmla="*/ 885 w 885"/>
              <a:gd name="T156" fmla="*/ 235 h 235"/>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885" h="235">
                <a:moveTo>
                  <a:pt x="0" y="0"/>
                </a:moveTo>
                <a:lnTo>
                  <a:pt x="34" y="0"/>
                </a:lnTo>
                <a:lnTo>
                  <a:pt x="56" y="0"/>
                </a:lnTo>
                <a:lnTo>
                  <a:pt x="106" y="0"/>
                </a:lnTo>
                <a:lnTo>
                  <a:pt x="138" y="0"/>
                </a:lnTo>
                <a:lnTo>
                  <a:pt x="169" y="0"/>
                </a:lnTo>
                <a:lnTo>
                  <a:pt x="195" y="0"/>
                </a:lnTo>
                <a:lnTo>
                  <a:pt x="243" y="7"/>
                </a:lnTo>
                <a:lnTo>
                  <a:pt x="273" y="7"/>
                </a:lnTo>
                <a:lnTo>
                  <a:pt x="299" y="7"/>
                </a:lnTo>
                <a:lnTo>
                  <a:pt x="329" y="13"/>
                </a:lnTo>
                <a:lnTo>
                  <a:pt x="371" y="13"/>
                </a:lnTo>
                <a:lnTo>
                  <a:pt x="403" y="19"/>
                </a:lnTo>
                <a:lnTo>
                  <a:pt x="427" y="19"/>
                </a:lnTo>
                <a:lnTo>
                  <a:pt x="451" y="26"/>
                </a:lnTo>
                <a:lnTo>
                  <a:pt x="483" y="26"/>
                </a:lnTo>
                <a:lnTo>
                  <a:pt x="516" y="32"/>
                </a:lnTo>
                <a:lnTo>
                  <a:pt x="540" y="38"/>
                </a:lnTo>
                <a:lnTo>
                  <a:pt x="564" y="38"/>
                </a:lnTo>
                <a:lnTo>
                  <a:pt x="588" y="45"/>
                </a:lnTo>
                <a:lnTo>
                  <a:pt x="627" y="51"/>
                </a:lnTo>
                <a:lnTo>
                  <a:pt x="644" y="57"/>
                </a:lnTo>
                <a:lnTo>
                  <a:pt x="668" y="64"/>
                </a:lnTo>
                <a:lnTo>
                  <a:pt x="683" y="64"/>
                </a:lnTo>
                <a:lnTo>
                  <a:pt x="716" y="70"/>
                </a:lnTo>
                <a:lnTo>
                  <a:pt x="731" y="76"/>
                </a:lnTo>
                <a:lnTo>
                  <a:pt x="748" y="83"/>
                </a:lnTo>
                <a:lnTo>
                  <a:pt x="763" y="89"/>
                </a:lnTo>
                <a:lnTo>
                  <a:pt x="781" y="95"/>
                </a:lnTo>
                <a:lnTo>
                  <a:pt x="796" y="102"/>
                </a:lnTo>
                <a:lnTo>
                  <a:pt x="813" y="108"/>
                </a:lnTo>
                <a:lnTo>
                  <a:pt x="820" y="114"/>
                </a:lnTo>
                <a:lnTo>
                  <a:pt x="837" y="121"/>
                </a:lnTo>
                <a:lnTo>
                  <a:pt x="844" y="127"/>
                </a:lnTo>
                <a:lnTo>
                  <a:pt x="852" y="133"/>
                </a:lnTo>
                <a:lnTo>
                  <a:pt x="861" y="140"/>
                </a:lnTo>
                <a:lnTo>
                  <a:pt x="870" y="146"/>
                </a:lnTo>
                <a:lnTo>
                  <a:pt x="876" y="152"/>
                </a:lnTo>
                <a:lnTo>
                  <a:pt x="876" y="165"/>
                </a:lnTo>
                <a:lnTo>
                  <a:pt x="885" y="171"/>
                </a:lnTo>
                <a:lnTo>
                  <a:pt x="885" y="178"/>
                </a:lnTo>
                <a:lnTo>
                  <a:pt x="885" y="184"/>
                </a:lnTo>
                <a:lnTo>
                  <a:pt x="876" y="190"/>
                </a:lnTo>
                <a:lnTo>
                  <a:pt x="876" y="197"/>
                </a:lnTo>
                <a:lnTo>
                  <a:pt x="876" y="203"/>
                </a:lnTo>
                <a:lnTo>
                  <a:pt x="870" y="209"/>
                </a:lnTo>
                <a:lnTo>
                  <a:pt x="861" y="220"/>
                </a:lnTo>
                <a:lnTo>
                  <a:pt x="852" y="226"/>
                </a:lnTo>
                <a:lnTo>
                  <a:pt x="844" y="235"/>
                </a:lnTo>
                <a:lnTo>
                  <a:pt x="0" y="178"/>
                </a:lnTo>
                <a:lnTo>
                  <a:pt x="0" y="0"/>
                </a:lnTo>
                <a:close/>
              </a:path>
            </a:pathLst>
          </a:custGeom>
          <a:solidFill>
            <a:srgbClr val="FFFF00"/>
          </a:solidFill>
          <a:ln w="14288">
            <a:solidFill>
              <a:srgbClr val="000000"/>
            </a:solidFill>
            <a:round/>
            <a:headEnd/>
            <a:tailEnd/>
          </a:ln>
        </p:spPr>
        <p:txBody>
          <a:bodyPr/>
          <a:lstStyle/>
          <a:p>
            <a:pPr eaLnBrk="0" fontAlgn="base" hangingPunct="0">
              <a:lnSpc>
                <a:spcPct val="75000"/>
              </a:lnSpc>
              <a:spcBef>
                <a:spcPct val="30000"/>
              </a:spcBef>
              <a:spcAft>
                <a:spcPct val="0"/>
              </a:spcAft>
              <a:buFontTx/>
              <a:buChar char="•"/>
              <a:defRPr/>
            </a:pPr>
            <a:endParaRPr lang="en-US" sz="2000">
              <a:solidFill>
                <a:srgbClr val="FFFF66"/>
              </a:solidFill>
              <a:latin typeface="Times New Roman" pitchFamily="18" charset="0"/>
            </a:endParaRPr>
          </a:p>
        </p:txBody>
      </p:sp>
      <p:sp>
        <p:nvSpPr>
          <p:cNvPr id="649223" name="Freeform 7"/>
          <p:cNvSpPr>
            <a:spLocks/>
          </p:cNvSpPr>
          <p:nvPr/>
        </p:nvSpPr>
        <p:spPr bwMode="auto">
          <a:xfrm>
            <a:off x="5973765" y="2538415"/>
            <a:ext cx="2740025" cy="460375"/>
          </a:xfrm>
          <a:custGeom>
            <a:avLst/>
            <a:gdLst>
              <a:gd name="T0" fmla="*/ 2147483647 w 1727"/>
              <a:gd name="T1" fmla="*/ 2147483647 h 290"/>
              <a:gd name="T2" fmla="*/ 2147483647 w 1727"/>
              <a:gd name="T3" fmla="*/ 2147483647 h 290"/>
              <a:gd name="T4" fmla="*/ 2147483647 w 1727"/>
              <a:gd name="T5" fmla="*/ 2147483647 h 290"/>
              <a:gd name="T6" fmla="*/ 2147483647 w 1727"/>
              <a:gd name="T7" fmla="*/ 2147483647 h 290"/>
              <a:gd name="T8" fmla="*/ 2147483647 w 1727"/>
              <a:gd name="T9" fmla="*/ 2147483647 h 290"/>
              <a:gd name="T10" fmla="*/ 2147483647 w 1727"/>
              <a:gd name="T11" fmla="*/ 2147483647 h 290"/>
              <a:gd name="T12" fmla="*/ 2147483647 w 1727"/>
              <a:gd name="T13" fmla="*/ 2147483647 h 290"/>
              <a:gd name="T14" fmla="*/ 2147483647 w 1727"/>
              <a:gd name="T15" fmla="*/ 2147483647 h 290"/>
              <a:gd name="T16" fmla="*/ 2147483647 w 1727"/>
              <a:gd name="T17" fmla="*/ 2147483647 h 290"/>
              <a:gd name="T18" fmla="*/ 2147483647 w 1727"/>
              <a:gd name="T19" fmla="*/ 2147483647 h 290"/>
              <a:gd name="T20" fmla="*/ 2147483647 w 1727"/>
              <a:gd name="T21" fmla="*/ 2147483647 h 290"/>
              <a:gd name="T22" fmla="*/ 2147483647 w 1727"/>
              <a:gd name="T23" fmla="*/ 2147483647 h 290"/>
              <a:gd name="T24" fmla="*/ 2147483647 w 1727"/>
              <a:gd name="T25" fmla="*/ 2147483647 h 290"/>
              <a:gd name="T26" fmla="*/ 2147483647 w 1727"/>
              <a:gd name="T27" fmla="*/ 2147483647 h 290"/>
              <a:gd name="T28" fmla="*/ 2147483647 w 1727"/>
              <a:gd name="T29" fmla="*/ 2147483647 h 290"/>
              <a:gd name="T30" fmla="*/ 2147483647 w 1727"/>
              <a:gd name="T31" fmla="*/ 2147483647 h 290"/>
              <a:gd name="T32" fmla="*/ 2147483647 w 1727"/>
              <a:gd name="T33" fmla="*/ 2147483647 h 290"/>
              <a:gd name="T34" fmla="*/ 2147483647 w 1727"/>
              <a:gd name="T35" fmla="*/ 2147483647 h 290"/>
              <a:gd name="T36" fmla="*/ 2147483647 w 1727"/>
              <a:gd name="T37" fmla="*/ 2147483647 h 290"/>
              <a:gd name="T38" fmla="*/ 2147483647 w 1727"/>
              <a:gd name="T39" fmla="*/ 2147483647 h 290"/>
              <a:gd name="T40" fmla="*/ 2147483647 w 1727"/>
              <a:gd name="T41" fmla="*/ 2147483647 h 290"/>
              <a:gd name="T42" fmla="*/ 2147483647 w 1727"/>
              <a:gd name="T43" fmla="*/ 2147483647 h 290"/>
              <a:gd name="T44" fmla="*/ 2147483647 w 1727"/>
              <a:gd name="T45" fmla="*/ 2147483647 h 290"/>
              <a:gd name="T46" fmla="*/ 2147483647 w 1727"/>
              <a:gd name="T47" fmla="*/ 2147483647 h 290"/>
              <a:gd name="T48" fmla="*/ 2147483647 w 1727"/>
              <a:gd name="T49" fmla="*/ 2147483647 h 290"/>
              <a:gd name="T50" fmla="*/ 2147483647 w 1727"/>
              <a:gd name="T51" fmla="*/ 2147483647 h 290"/>
              <a:gd name="T52" fmla="*/ 2147483647 w 1727"/>
              <a:gd name="T53" fmla="*/ 2147483647 h 290"/>
              <a:gd name="T54" fmla="*/ 2147483647 w 1727"/>
              <a:gd name="T55" fmla="*/ 2147483647 h 290"/>
              <a:gd name="T56" fmla="*/ 2147483647 w 1727"/>
              <a:gd name="T57" fmla="*/ 2147483647 h 290"/>
              <a:gd name="T58" fmla="*/ 2147483647 w 1727"/>
              <a:gd name="T59" fmla="*/ 2147483647 h 290"/>
              <a:gd name="T60" fmla="*/ 2147483647 w 1727"/>
              <a:gd name="T61" fmla="*/ 2147483647 h 290"/>
              <a:gd name="T62" fmla="*/ 2147483647 w 1727"/>
              <a:gd name="T63" fmla="*/ 2147483647 h 290"/>
              <a:gd name="T64" fmla="*/ 2147483647 w 1727"/>
              <a:gd name="T65" fmla="*/ 2147483647 h 290"/>
              <a:gd name="T66" fmla="*/ 2147483647 w 1727"/>
              <a:gd name="T67" fmla="*/ 2147483647 h 290"/>
              <a:gd name="T68" fmla="*/ 0 w 1727"/>
              <a:gd name="T69" fmla="*/ 2147483647 h 290"/>
              <a:gd name="T70" fmla="*/ 0 w 1727"/>
              <a:gd name="T71" fmla="*/ 2147483647 h 290"/>
              <a:gd name="T72" fmla="*/ 0 w 1727"/>
              <a:gd name="T73" fmla="*/ 2147483647 h 290"/>
              <a:gd name="T74" fmla="*/ 2147483647 w 1727"/>
              <a:gd name="T75" fmla="*/ 2147483647 h 290"/>
              <a:gd name="T76" fmla="*/ 2147483647 w 1727"/>
              <a:gd name="T77" fmla="*/ 2147483647 h 290"/>
              <a:gd name="T78" fmla="*/ 2147483647 w 1727"/>
              <a:gd name="T79" fmla="*/ 2147483647 h 290"/>
              <a:gd name="T80" fmla="*/ 2147483647 w 1727"/>
              <a:gd name="T81" fmla="*/ 2147483647 h 290"/>
              <a:gd name="T82" fmla="*/ 2147483647 w 1727"/>
              <a:gd name="T83" fmla="*/ 2147483647 h 290"/>
              <a:gd name="T84" fmla="*/ 2147483647 w 1727"/>
              <a:gd name="T85" fmla="*/ 2147483647 h 290"/>
              <a:gd name="T86" fmla="*/ 2147483647 w 1727"/>
              <a:gd name="T87" fmla="*/ 0 h 290"/>
              <a:gd name="T88" fmla="*/ 2147483647 w 1727"/>
              <a:gd name="T89" fmla="*/ 2147483647 h 290"/>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1727"/>
              <a:gd name="T136" fmla="*/ 0 h 290"/>
              <a:gd name="T137" fmla="*/ 1727 w 1727"/>
              <a:gd name="T138" fmla="*/ 290 h 290"/>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1727" h="290">
                <a:moveTo>
                  <a:pt x="1727" y="165"/>
                </a:moveTo>
                <a:lnTo>
                  <a:pt x="1718" y="169"/>
                </a:lnTo>
                <a:lnTo>
                  <a:pt x="1703" y="176"/>
                </a:lnTo>
                <a:lnTo>
                  <a:pt x="1686" y="182"/>
                </a:lnTo>
                <a:lnTo>
                  <a:pt x="1679" y="188"/>
                </a:lnTo>
                <a:lnTo>
                  <a:pt x="1655" y="195"/>
                </a:lnTo>
                <a:lnTo>
                  <a:pt x="1638" y="201"/>
                </a:lnTo>
                <a:lnTo>
                  <a:pt x="1623" y="209"/>
                </a:lnTo>
                <a:lnTo>
                  <a:pt x="1605" y="216"/>
                </a:lnTo>
                <a:lnTo>
                  <a:pt x="1575" y="220"/>
                </a:lnTo>
                <a:lnTo>
                  <a:pt x="1558" y="226"/>
                </a:lnTo>
                <a:lnTo>
                  <a:pt x="1534" y="226"/>
                </a:lnTo>
                <a:lnTo>
                  <a:pt x="1510" y="233"/>
                </a:lnTo>
                <a:lnTo>
                  <a:pt x="1486" y="239"/>
                </a:lnTo>
                <a:lnTo>
                  <a:pt x="1462" y="245"/>
                </a:lnTo>
                <a:lnTo>
                  <a:pt x="1421" y="252"/>
                </a:lnTo>
                <a:lnTo>
                  <a:pt x="1397" y="252"/>
                </a:lnTo>
                <a:lnTo>
                  <a:pt x="1373" y="258"/>
                </a:lnTo>
                <a:lnTo>
                  <a:pt x="1332" y="264"/>
                </a:lnTo>
                <a:lnTo>
                  <a:pt x="1310" y="264"/>
                </a:lnTo>
                <a:lnTo>
                  <a:pt x="1284" y="271"/>
                </a:lnTo>
                <a:lnTo>
                  <a:pt x="1237" y="271"/>
                </a:lnTo>
                <a:lnTo>
                  <a:pt x="1213" y="277"/>
                </a:lnTo>
                <a:lnTo>
                  <a:pt x="1180" y="277"/>
                </a:lnTo>
                <a:lnTo>
                  <a:pt x="1156" y="277"/>
                </a:lnTo>
                <a:lnTo>
                  <a:pt x="1109" y="283"/>
                </a:lnTo>
                <a:lnTo>
                  <a:pt x="1076" y="283"/>
                </a:lnTo>
                <a:lnTo>
                  <a:pt x="1052" y="283"/>
                </a:lnTo>
                <a:lnTo>
                  <a:pt x="1004" y="283"/>
                </a:lnTo>
                <a:lnTo>
                  <a:pt x="972" y="290"/>
                </a:lnTo>
                <a:lnTo>
                  <a:pt x="939" y="290"/>
                </a:lnTo>
                <a:lnTo>
                  <a:pt x="898" y="290"/>
                </a:lnTo>
                <a:lnTo>
                  <a:pt x="868" y="290"/>
                </a:lnTo>
                <a:lnTo>
                  <a:pt x="835" y="290"/>
                </a:lnTo>
                <a:lnTo>
                  <a:pt x="787" y="290"/>
                </a:lnTo>
                <a:lnTo>
                  <a:pt x="755" y="283"/>
                </a:lnTo>
                <a:lnTo>
                  <a:pt x="731" y="283"/>
                </a:lnTo>
                <a:lnTo>
                  <a:pt x="698" y="283"/>
                </a:lnTo>
                <a:lnTo>
                  <a:pt x="651" y="283"/>
                </a:lnTo>
                <a:lnTo>
                  <a:pt x="627" y="283"/>
                </a:lnTo>
                <a:lnTo>
                  <a:pt x="594" y="277"/>
                </a:lnTo>
                <a:lnTo>
                  <a:pt x="553" y="277"/>
                </a:lnTo>
                <a:lnTo>
                  <a:pt x="523" y="271"/>
                </a:lnTo>
                <a:lnTo>
                  <a:pt x="497" y="271"/>
                </a:lnTo>
                <a:lnTo>
                  <a:pt x="449" y="264"/>
                </a:lnTo>
                <a:lnTo>
                  <a:pt x="425" y="264"/>
                </a:lnTo>
                <a:lnTo>
                  <a:pt x="401" y="258"/>
                </a:lnTo>
                <a:lnTo>
                  <a:pt x="362" y="252"/>
                </a:lnTo>
                <a:lnTo>
                  <a:pt x="336" y="252"/>
                </a:lnTo>
                <a:lnTo>
                  <a:pt x="312" y="245"/>
                </a:lnTo>
                <a:lnTo>
                  <a:pt x="280" y="239"/>
                </a:lnTo>
                <a:lnTo>
                  <a:pt x="258" y="233"/>
                </a:lnTo>
                <a:lnTo>
                  <a:pt x="232" y="233"/>
                </a:lnTo>
                <a:lnTo>
                  <a:pt x="217" y="226"/>
                </a:lnTo>
                <a:lnTo>
                  <a:pt x="184" y="220"/>
                </a:lnTo>
                <a:lnTo>
                  <a:pt x="169" y="216"/>
                </a:lnTo>
                <a:lnTo>
                  <a:pt x="154" y="209"/>
                </a:lnTo>
                <a:lnTo>
                  <a:pt x="119" y="201"/>
                </a:lnTo>
                <a:lnTo>
                  <a:pt x="113" y="195"/>
                </a:lnTo>
                <a:lnTo>
                  <a:pt x="97" y="188"/>
                </a:lnTo>
                <a:lnTo>
                  <a:pt x="71" y="182"/>
                </a:lnTo>
                <a:lnTo>
                  <a:pt x="63" y="176"/>
                </a:lnTo>
                <a:lnTo>
                  <a:pt x="48" y="169"/>
                </a:lnTo>
                <a:lnTo>
                  <a:pt x="41" y="165"/>
                </a:lnTo>
                <a:lnTo>
                  <a:pt x="24" y="159"/>
                </a:lnTo>
                <a:lnTo>
                  <a:pt x="24" y="152"/>
                </a:lnTo>
                <a:lnTo>
                  <a:pt x="15" y="146"/>
                </a:lnTo>
                <a:lnTo>
                  <a:pt x="8" y="131"/>
                </a:lnTo>
                <a:lnTo>
                  <a:pt x="0" y="125"/>
                </a:lnTo>
                <a:lnTo>
                  <a:pt x="0" y="119"/>
                </a:lnTo>
                <a:lnTo>
                  <a:pt x="0" y="114"/>
                </a:lnTo>
                <a:lnTo>
                  <a:pt x="0" y="108"/>
                </a:lnTo>
                <a:lnTo>
                  <a:pt x="0" y="102"/>
                </a:lnTo>
                <a:lnTo>
                  <a:pt x="0" y="89"/>
                </a:lnTo>
                <a:lnTo>
                  <a:pt x="8" y="83"/>
                </a:lnTo>
                <a:lnTo>
                  <a:pt x="8" y="76"/>
                </a:lnTo>
                <a:lnTo>
                  <a:pt x="24" y="70"/>
                </a:lnTo>
                <a:lnTo>
                  <a:pt x="24" y="64"/>
                </a:lnTo>
                <a:lnTo>
                  <a:pt x="41" y="57"/>
                </a:lnTo>
                <a:lnTo>
                  <a:pt x="48" y="51"/>
                </a:lnTo>
                <a:lnTo>
                  <a:pt x="63" y="45"/>
                </a:lnTo>
                <a:lnTo>
                  <a:pt x="71" y="38"/>
                </a:lnTo>
                <a:lnTo>
                  <a:pt x="89" y="32"/>
                </a:lnTo>
                <a:lnTo>
                  <a:pt x="113" y="19"/>
                </a:lnTo>
                <a:lnTo>
                  <a:pt x="119" y="19"/>
                </a:lnTo>
                <a:lnTo>
                  <a:pt x="136" y="13"/>
                </a:lnTo>
                <a:lnTo>
                  <a:pt x="169" y="0"/>
                </a:lnTo>
                <a:lnTo>
                  <a:pt x="184" y="0"/>
                </a:lnTo>
                <a:lnTo>
                  <a:pt x="883" y="108"/>
                </a:lnTo>
                <a:lnTo>
                  <a:pt x="1727" y="165"/>
                </a:lnTo>
                <a:close/>
              </a:path>
            </a:pathLst>
          </a:custGeom>
          <a:solidFill>
            <a:srgbClr val="FF0000"/>
          </a:solidFill>
          <a:ln w="14288">
            <a:solidFill>
              <a:srgbClr val="000000"/>
            </a:solidFill>
            <a:round/>
            <a:headEnd/>
            <a:tailEnd/>
          </a:ln>
        </p:spPr>
        <p:txBody>
          <a:bodyPr/>
          <a:lstStyle/>
          <a:p>
            <a:pPr eaLnBrk="0" fontAlgn="base" hangingPunct="0">
              <a:lnSpc>
                <a:spcPct val="75000"/>
              </a:lnSpc>
              <a:spcBef>
                <a:spcPct val="30000"/>
              </a:spcBef>
              <a:spcAft>
                <a:spcPct val="0"/>
              </a:spcAft>
              <a:buFontTx/>
              <a:buChar char="•"/>
              <a:defRPr/>
            </a:pPr>
            <a:endParaRPr lang="en-US" sz="2000">
              <a:solidFill>
                <a:srgbClr val="FFFF66"/>
              </a:solidFill>
              <a:latin typeface="Times New Roman" pitchFamily="18" charset="0"/>
            </a:endParaRPr>
          </a:p>
        </p:txBody>
      </p:sp>
      <p:sp>
        <p:nvSpPr>
          <p:cNvPr id="649224" name="Freeform 8"/>
          <p:cNvSpPr>
            <a:spLocks/>
          </p:cNvSpPr>
          <p:nvPr/>
        </p:nvSpPr>
        <p:spPr bwMode="auto">
          <a:xfrm>
            <a:off x="6265865" y="2428875"/>
            <a:ext cx="1108075" cy="280988"/>
          </a:xfrm>
          <a:custGeom>
            <a:avLst/>
            <a:gdLst>
              <a:gd name="T0" fmla="*/ 0 w 699"/>
              <a:gd name="T1" fmla="*/ 2147483647 h 177"/>
              <a:gd name="T2" fmla="*/ 2147483647 w 699"/>
              <a:gd name="T3" fmla="*/ 2147483647 h 177"/>
              <a:gd name="T4" fmla="*/ 2147483647 w 699"/>
              <a:gd name="T5" fmla="*/ 2147483647 h 177"/>
              <a:gd name="T6" fmla="*/ 2147483647 w 699"/>
              <a:gd name="T7" fmla="*/ 2147483647 h 177"/>
              <a:gd name="T8" fmla="*/ 2147483647 w 699"/>
              <a:gd name="T9" fmla="*/ 2147483647 h 177"/>
              <a:gd name="T10" fmla="*/ 2147483647 w 699"/>
              <a:gd name="T11" fmla="*/ 2147483647 h 177"/>
              <a:gd name="T12" fmla="*/ 2147483647 w 699"/>
              <a:gd name="T13" fmla="*/ 2147483647 h 177"/>
              <a:gd name="T14" fmla="*/ 2147483647 w 699"/>
              <a:gd name="T15" fmla="*/ 2147483647 h 177"/>
              <a:gd name="T16" fmla="*/ 2147483647 w 699"/>
              <a:gd name="T17" fmla="*/ 2147483647 h 177"/>
              <a:gd name="T18" fmla="*/ 2147483647 w 699"/>
              <a:gd name="T19" fmla="*/ 2147483647 h 177"/>
              <a:gd name="T20" fmla="*/ 2147483647 w 699"/>
              <a:gd name="T21" fmla="*/ 2147483647 h 177"/>
              <a:gd name="T22" fmla="*/ 2147483647 w 699"/>
              <a:gd name="T23" fmla="*/ 2147483647 h 177"/>
              <a:gd name="T24" fmla="*/ 2147483647 w 699"/>
              <a:gd name="T25" fmla="*/ 2147483647 h 177"/>
              <a:gd name="T26" fmla="*/ 2147483647 w 699"/>
              <a:gd name="T27" fmla="*/ 2147483647 h 177"/>
              <a:gd name="T28" fmla="*/ 2147483647 w 699"/>
              <a:gd name="T29" fmla="*/ 2147483647 h 177"/>
              <a:gd name="T30" fmla="*/ 2147483647 w 699"/>
              <a:gd name="T31" fmla="*/ 2147483647 h 177"/>
              <a:gd name="T32" fmla="*/ 2147483647 w 699"/>
              <a:gd name="T33" fmla="*/ 2147483647 h 177"/>
              <a:gd name="T34" fmla="*/ 2147483647 w 699"/>
              <a:gd name="T35" fmla="*/ 2147483647 h 177"/>
              <a:gd name="T36" fmla="*/ 2147483647 w 699"/>
              <a:gd name="T37" fmla="*/ 0 h 177"/>
              <a:gd name="T38" fmla="*/ 2147483647 w 699"/>
              <a:gd name="T39" fmla="*/ 0 h 177"/>
              <a:gd name="T40" fmla="*/ 2147483647 w 699"/>
              <a:gd name="T41" fmla="*/ 0 h 177"/>
              <a:gd name="T42" fmla="*/ 2147483647 w 699"/>
              <a:gd name="T43" fmla="*/ 0 h 177"/>
              <a:gd name="T44" fmla="*/ 2147483647 w 699"/>
              <a:gd name="T45" fmla="*/ 0 h 177"/>
              <a:gd name="T46" fmla="*/ 2147483647 w 699"/>
              <a:gd name="T47" fmla="*/ 0 h 177"/>
              <a:gd name="T48" fmla="*/ 2147483647 w 699"/>
              <a:gd name="T49" fmla="*/ 0 h 177"/>
              <a:gd name="T50" fmla="*/ 2147483647 w 699"/>
              <a:gd name="T51" fmla="*/ 2147483647 h 177"/>
              <a:gd name="T52" fmla="*/ 0 w 699"/>
              <a:gd name="T53" fmla="*/ 2147483647 h 177"/>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699"/>
              <a:gd name="T82" fmla="*/ 0 h 177"/>
              <a:gd name="T83" fmla="*/ 699 w 699"/>
              <a:gd name="T84" fmla="*/ 177 h 177"/>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699" h="177">
                <a:moveTo>
                  <a:pt x="0" y="69"/>
                </a:moveTo>
                <a:lnTo>
                  <a:pt x="18" y="63"/>
                </a:lnTo>
                <a:lnTo>
                  <a:pt x="41" y="57"/>
                </a:lnTo>
                <a:lnTo>
                  <a:pt x="74" y="50"/>
                </a:lnTo>
                <a:lnTo>
                  <a:pt x="96" y="44"/>
                </a:lnTo>
                <a:lnTo>
                  <a:pt x="122" y="44"/>
                </a:lnTo>
                <a:lnTo>
                  <a:pt x="146" y="38"/>
                </a:lnTo>
                <a:lnTo>
                  <a:pt x="169" y="31"/>
                </a:lnTo>
                <a:lnTo>
                  <a:pt x="193" y="31"/>
                </a:lnTo>
                <a:lnTo>
                  <a:pt x="226" y="25"/>
                </a:lnTo>
                <a:lnTo>
                  <a:pt x="258" y="25"/>
                </a:lnTo>
                <a:lnTo>
                  <a:pt x="282" y="19"/>
                </a:lnTo>
                <a:lnTo>
                  <a:pt x="313" y="19"/>
                </a:lnTo>
                <a:lnTo>
                  <a:pt x="339" y="12"/>
                </a:lnTo>
                <a:lnTo>
                  <a:pt x="369" y="12"/>
                </a:lnTo>
                <a:lnTo>
                  <a:pt x="410" y="6"/>
                </a:lnTo>
                <a:lnTo>
                  <a:pt x="443" y="6"/>
                </a:lnTo>
                <a:lnTo>
                  <a:pt x="467" y="6"/>
                </a:lnTo>
                <a:lnTo>
                  <a:pt x="497" y="0"/>
                </a:lnTo>
                <a:lnTo>
                  <a:pt x="532" y="0"/>
                </a:lnTo>
                <a:lnTo>
                  <a:pt x="562" y="0"/>
                </a:lnTo>
                <a:lnTo>
                  <a:pt x="603" y="0"/>
                </a:lnTo>
                <a:lnTo>
                  <a:pt x="636" y="0"/>
                </a:lnTo>
                <a:lnTo>
                  <a:pt x="666" y="0"/>
                </a:lnTo>
                <a:lnTo>
                  <a:pt x="699" y="0"/>
                </a:lnTo>
                <a:lnTo>
                  <a:pt x="699" y="177"/>
                </a:lnTo>
                <a:lnTo>
                  <a:pt x="0" y="69"/>
                </a:lnTo>
                <a:close/>
              </a:path>
            </a:pathLst>
          </a:custGeom>
          <a:solidFill>
            <a:srgbClr val="0000FF"/>
          </a:solidFill>
          <a:ln w="14288">
            <a:solidFill>
              <a:srgbClr val="000000"/>
            </a:solidFill>
            <a:round/>
            <a:headEnd/>
            <a:tailEnd/>
          </a:ln>
        </p:spPr>
        <p:txBody>
          <a:bodyPr/>
          <a:lstStyle/>
          <a:p>
            <a:pPr eaLnBrk="0" fontAlgn="base" hangingPunct="0">
              <a:lnSpc>
                <a:spcPct val="75000"/>
              </a:lnSpc>
              <a:spcBef>
                <a:spcPct val="30000"/>
              </a:spcBef>
              <a:spcAft>
                <a:spcPct val="0"/>
              </a:spcAft>
              <a:buFontTx/>
              <a:buChar char="•"/>
              <a:defRPr/>
            </a:pPr>
            <a:endParaRPr lang="en-US" sz="2000">
              <a:solidFill>
                <a:srgbClr val="FFFF66"/>
              </a:solidFill>
              <a:latin typeface="Times New Roman" pitchFamily="18" charset="0"/>
            </a:endParaRPr>
          </a:p>
        </p:txBody>
      </p:sp>
      <p:sp>
        <p:nvSpPr>
          <p:cNvPr id="142345" name="Rectangle 9"/>
          <p:cNvSpPr>
            <a:spLocks noChangeArrowheads="1"/>
          </p:cNvSpPr>
          <p:nvPr/>
        </p:nvSpPr>
        <p:spPr bwMode="auto">
          <a:xfrm>
            <a:off x="6684965" y="1717677"/>
            <a:ext cx="1546225" cy="295275"/>
          </a:xfrm>
          <a:prstGeom prst="rect">
            <a:avLst/>
          </a:prstGeom>
          <a:noFill/>
          <a:ln w="9525">
            <a:noFill/>
            <a:miter lim="800000"/>
            <a:headEnd/>
            <a:tailEnd/>
          </a:ln>
        </p:spPr>
        <p:txBody>
          <a:bodyPr/>
          <a:lstStyle/>
          <a:p>
            <a:pPr eaLnBrk="0" fontAlgn="base" hangingPunct="0">
              <a:lnSpc>
                <a:spcPct val="75000"/>
              </a:lnSpc>
              <a:spcBef>
                <a:spcPct val="30000"/>
              </a:spcBef>
              <a:spcAft>
                <a:spcPct val="0"/>
              </a:spcAft>
              <a:buFontTx/>
              <a:buChar char="•"/>
              <a:defRPr/>
            </a:pPr>
            <a:endParaRPr lang="en-US" sz="2000">
              <a:solidFill>
                <a:srgbClr val="FFFF66"/>
              </a:solidFill>
              <a:latin typeface="Times New Roman" pitchFamily="18" charset="0"/>
            </a:endParaRPr>
          </a:p>
        </p:txBody>
      </p:sp>
      <p:sp>
        <p:nvSpPr>
          <p:cNvPr id="649226" name="Rectangle 10"/>
          <p:cNvSpPr>
            <a:spLocks noChangeArrowheads="1"/>
          </p:cNvSpPr>
          <p:nvPr/>
        </p:nvSpPr>
        <p:spPr bwMode="auto">
          <a:xfrm>
            <a:off x="6400802" y="1447800"/>
            <a:ext cx="1692771" cy="279500"/>
          </a:xfrm>
          <a:prstGeom prst="rect">
            <a:avLst/>
          </a:prstGeom>
          <a:noFill/>
          <a:ln w="9525">
            <a:noFill/>
            <a:miter lim="800000"/>
            <a:headEnd/>
            <a:tailEnd/>
          </a:ln>
        </p:spPr>
        <p:txBody>
          <a:bodyPr wrap="none" lIns="0" tIns="0" rIns="0" bIns="0">
            <a:spAutoFit/>
          </a:bodyPr>
          <a:lstStyle/>
          <a:p>
            <a:pPr eaLnBrk="0" fontAlgn="base" hangingPunct="0">
              <a:lnSpc>
                <a:spcPct val="75000"/>
              </a:lnSpc>
              <a:spcBef>
                <a:spcPct val="30000"/>
              </a:spcBef>
              <a:spcAft>
                <a:spcPct val="0"/>
              </a:spcAft>
              <a:defRPr/>
            </a:pPr>
            <a:r>
              <a:rPr lang="en-US" sz="2400" u="sng" dirty="0">
                <a:solidFill>
                  <a:srgbClr val="000000"/>
                </a:solidFill>
                <a:latin typeface="Arial" pitchFamily="34" charset="0"/>
              </a:rPr>
              <a:t>FINANCING</a:t>
            </a:r>
            <a:endParaRPr lang="en-US" sz="2400" u="sng" dirty="0">
              <a:solidFill>
                <a:srgbClr val="FFFF66"/>
              </a:solidFill>
              <a:latin typeface="Times New Roman" pitchFamily="18" charset="0"/>
            </a:endParaRPr>
          </a:p>
        </p:txBody>
      </p:sp>
      <p:sp>
        <p:nvSpPr>
          <p:cNvPr id="649296" name="Freeform 80"/>
          <p:cNvSpPr>
            <a:spLocks/>
          </p:cNvSpPr>
          <p:nvPr/>
        </p:nvSpPr>
        <p:spPr bwMode="auto">
          <a:xfrm>
            <a:off x="1395413" y="2730502"/>
            <a:ext cx="2870200" cy="588963"/>
          </a:xfrm>
          <a:custGeom>
            <a:avLst/>
            <a:gdLst>
              <a:gd name="T0" fmla="*/ 2147483647 w 1808"/>
              <a:gd name="T1" fmla="*/ 2147483647 h 371"/>
              <a:gd name="T2" fmla="*/ 2147483647 w 1808"/>
              <a:gd name="T3" fmla="*/ 2147483647 h 371"/>
              <a:gd name="T4" fmla="*/ 2147483647 w 1808"/>
              <a:gd name="T5" fmla="*/ 2147483647 h 371"/>
              <a:gd name="T6" fmla="*/ 2147483647 w 1808"/>
              <a:gd name="T7" fmla="*/ 2147483647 h 371"/>
              <a:gd name="T8" fmla="*/ 2147483647 w 1808"/>
              <a:gd name="T9" fmla="*/ 2147483647 h 371"/>
              <a:gd name="T10" fmla="*/ 2147483647 w 1808"/>
              <a:gd name="T11" fmla="*/ 2147483647 h 371"/>
              <a:gd name="T12" fmla="*/ 2147483647 w 1808"/>
              <a:gd name="T13" fmla="*/ 2147483647 h 371"/>
              <a:gd name="T14" fmla="*/ 2147483647 w 1808"/>
              <a:gd name="T15" fmla="*/ 2147483647 h 371"/>
              <a:gd name="T16" fmla="*/ 2147483647 w 1808"/>
              <a:gd name="T17" fmla="*/ 2147483647 h 371"/>
              <a:gd name="T18" fmla="*/ 2147483647 w 1808"/>
              <a:gd name="T19" fmla="*/ 2147483647 h 371"/>
              <a:gd name="T20" fmla="*/ 2147483647 w 1808"/>
              <a:gd name="T21" fmla="*/ 2147483647 h 371"/>
              <a:gd name="T22" fmla="*/ 2147483647 w 1808"/>
              <a:gd name="T23" fmla="*/ 2147483647 h 371"/>
              <a:gd name="T24" fmla="*/ 2147483647 w 1808"/>
              <a:gd name="T25" fmla="*/ 2147483647 h 371"/>
              <a:gd name="T26" fmla="*/ 2147483647 w 1808"/>
              <a:gd name="T27" fmla="*/ 2147483647 h 371"/>
              <a:gd name="T28" fmla="*/ 2147483647 w 1808"/>
              <a:gd name="T29" fmla="*/ 2147483647 h 371"/>
              <a:gd name="T30" fmla="*/ 2147483647 w 1808"/>
              <a:gd name="T31" fmla="*/ 2147483647 h 371"/>
              <a:gd name="T32" fmla="*/ 2147483647 w 1808"/>
              <a:gd name="T33" fmla="*/ 2147483647 h 371"/>
              <a:gd name="T34" fmla="*/ 2147483647 w 1808"/>
              <a:gd name="T35" fmla="*/ 2147483647 h 371"/>
              <a:gd name="T36" fmla="*/ 2147483647 w 1808"/>
              <a:gd name="T37" fmla="*/ 2147483647 h 371"/>
              <a:gd name="T38" fmla="*/ 2147483647 w 1808"/>
              <a:gd name="T39" fmla="*/ 2147483647 h 371"/>
              <a:gd name="T40" fmla="*/ 2147483647 w 1808"/>
              <a:gd name="T41" fmla="*/ 2147483647 h 371"/>
              <a:gd name="T42" fmla="*/ 2147483647 w 1808"/>
              <a:gd name="T43" fmla="*/ 2147483647 h 371"/>
              <a:gd name="T44" fmla="*/ 2147483647 w 1808"/>
              <a:gd name="T45" fmla="*/ 2147483647 h 371"/>
              <a:gd name="T46" fmla="*/ 2147483647 w 1808"/>
              <a:gd name="T47" fmla="*/ 2147483647 h 371"/>
              <a:gd name="T48" fmla="*/ 2147483647 w 1808"/>
              <a:gd name="T49" fmla="*/ 2147483647 h 371"/>
              <a:gd name="T50" fmla="*/ 0 w 1808"/>
              <a:gd name="T51" fmla="*/ 2147483647 h 371"/>
              <a:gd name="T52" fmla="*/ 0 w 1808"/>
              <a:gd name="T53" fmla="*/ 2147483647 h 371"/>
              <a:gd name="T54" fmla="*/ 2147483647 w 1808"/>
              <a:gd name="T55" fmla="*/ 2147483647 h 371"/>
              <a:gd name="T56" fmla="*/ 2147483647 w 1808"/>
              <a:gd name="T57" fmla="*/ 2147483647 h 371"/>
              <a:gd name="T58" fmla="*/ 2147483647 w 1808"/>
              <a:gd name="T59" fmla="*/ 2147483647 h 371"/>
              <a:gd name="T60" fmla="*/ 2147483647 w 1808"/>
              <a:gd name="T61" fmla="*/ 2147483647 h 371"/>
              <a:gd name="T62" fmla="*/ 2147483647 w 1808"/>
              <a:gd name="T63" fmla="*/ 2147483647 h 371"/>
              <a:gd name="T64" fmla="*/ 2147483647 w 1808"/>
              <a:gd name="T65" fmla="*/ 2147483647 h 371"/>
              <a:gd name="T66" fmla="*/ 2147483647 w 1808"/>
              <a:gd name="T67" fmla="*/ 2147483647 h 371"/>
              <a:gd name="T68" fmla="*/ 2147483647 w 1808"/>
              <a:gd name="T69" fmla="*/ 2147483647 h 371"/>
              <a:gd name="T70" fmla="*/ 2147483647 w 1808"/>
              <a:gd name="T71" fmla="*/ 2147483647 h 371"/>
              <a:gd name="T72" fmla="*/ 2147483647 w 1808"/>
              <a:gd name="T73" fmla="*/ 2147483647 h 371"/>
              <a:gd name="T74" fmla="*/ 2147483647 w 1808"/>
              <a:gd name="T75" fmla="*/ 2147483647 h 371"/>
              <a:gd name="T76" fmla="*/ 2147483647 w 1808"/>
              <a:gd name="T77" fmla="*/ 2147483647 h 371"/>
              <a:gd name="T78" fmla="*/ 2147483647 w 1808"/>
              <a:gd name="T79" fmla="*/ 2147483647 h 371"/>
              <a:gd name="T80" fmla="*/ 2147483647 w 1808"/>
              <a:gd name="T81" fmla="*/ 2147483647 h 371"/>
              <a:gd name="T82" fmla="*/ 2147483647 w 1808"/>
              <a:gd name="T83" fmla="*/ 2147483647 h 371"/>
              <a:gd name="T84" fmla="*/ 2147483647 w 1808"/>
              <a:gd name="T85" fmla="*/ 2147483647 h 371"/>
              <a:gd name="T86" fmla="*/ 2147483647 w 1808"/>
              <a:gd name="T87" fmla="*/ 2147483647 h 371"/>
              <a:gd name="T88" fmla="*/ 2147483647 w 1808"/>
              <a:gd name="T89" fmla="*/ 2147483647 h 371"/>
              <a:gd name="T90" fmla="*/ 2147483647 w 1808"/>
              <a:gd name="T91" fmla="*/ 2147483647 h 371"/>
              <a:gd name="T92" fmla="*/ 2147483647 w 1808"/>
              <a:gd name="T93" fmla="*/ 2147483647 h 371"/>
              <a:gd name="T94" fmla="*/ 2147483647 w 1808"/>
              <a:gd name="T95" fmla="*/ 2147483647 h 371"/>
              <a:gd name="T96" fmla="*/ 2147483647 w 1808"/>
              <a:gd name="T97" fmla="*/ 2147483647 h 371"/>
              <a:gd name="T98" fmla="*/ 2147483647 w 1808"/>
              <a:gd name="T99" fmla="*/ 2147483647 h 371"/>
              <a:gd name="T100" fmla="*/ 2147483647 w 1808"/>
              <a:gd name="T101" fmla="*/ 2147483647 h 371"/>
              <a:gd name="T102" fmla="*/ 2147483647 w 1808"/>
              <a:gd name="T103" fmla="*/ 2147483647 h 371"/>
              <a:gd name="T104" fmla="*/ 2147483647 w 1808"/>
              <a:gd name="T105" fmla="*/ 0 h 371"/>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1808"/>
              <a:gd name="T160" fmla="*/ 0 h 371"/>
              <a:gd name="T161" fmla="*/ 1808 w 1808"/>
              <a:gd name="T162" fmla="*/ 371 h 371"/>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1808" h="371">
                <a:moveTo>
                  <a:pt x="1808" y="0"/>
                </a:moveTo>
                <a:lnTo>
                  <a:pt x="1808" y="6"/>
                </a:lnTo>
                <a:lnTo>
                  <a:pt x="1799" y="19"/>
                </a:lnTo>
                <a:lnTo>
                  <a:pt x="1799" y="25"/>
                </a:lnTo>
                <a:lnTo>
                  <a:pt x="1790" y="31"/>
                </a:lnTo>
                <a:lnTo>
                  <a:pt x="1782" y="38"/>
                </a:lnTo>
                <a:lnTo>
                  <a:pt x="1773" y="44"/>
                </a:lnTo>
                <a:lnTo>
                  <a:pt x="1766" y="50"/>
                </a:lnTo>
                <a:lnTo>
                  <a:pt x="1758" y="57"/>
                </a:lnTo>
                <a:lnTo>
                  <a:pt x="1740" y="63"/>
                </a:lnTo>
                <a:lnTo>
                  <a:pt x="1732" y="69"/>
                </a:lnTo>
                <a:lnTo>
                  <a:pt x="1716" y="76"/>
                </a:lnTo>
                <a:lnTo>
                  <a:pt x="1701" y="88"/>
                </a:lnTo>
                <a:lnTo>
                  <a:pt x="1684" y="95"/>
                </a:lnTo>
                <a:lnTo>
                  <a:pt x="1667" y="95"/>
                </a:lnTo>
                <a:lnTo>
                  <a:pt x="1643" y="105"/>
                </a:lnTo>
                <a:lnTo>
                  <a:pt x="1619" y="105"/>
                </a:lnTo>
                <a:lnTo>
                  <a:pt x="1601" y="112"/>
                </a:lnTo>
                <a:lnTo>
                  <a:pt x="1569" y="118"/>
                </a:lnTo>
                <a:lnTo>
                  <a:pt x="1554" y="124"/>
                </a:lnTo>
                <a:lnTo>
                  <a:pt x="1528" y="131"/>
                </a:lnTo>
                <a:lnTo>
                  <a:pt x="1504" y="131"/>
                </a:lnTo>
                <a:lnTo>
                  <a:pt x="1471" y="137"/>
                </a:lnTo>
                <a:lnTo>
                  <a:pt x="1447" y="143"/>
                </a:lnTo>
                <a:lnTo>
                  <a:pt x="1421" y="150"/>
                </a:lnTo>
                <a:lnTo>
                  <a:pt x="1382" y="150"/>
                </a:lnTo>
                <a:lnTo>
                  <a:pt x="1356" y="156"/>
                </a:lnTo>
                <a:lnTo>
                  <a:pt x="1324" y="156"/>
                </a:lnTo>
                <a:lnTo>
                  <a:pt x="1283" y="162"/>
                </a:lnTo>
                <a:lnTo>
                  <a:pt x="1250" y="162"/>
                </a:lnTo>
                <a:lnTo>
                  <a:pt x="1226" y="169"/>
                </a:lnTo>
                <a:lnTo>
                  <a:pt x="1178" y="169"/>
                </a:lnTo>
                <a:lnTo>
                  <a:pt x="1152" y="175"/>
                </a:lnTo>
                <a:lnTo>
                  <a:pt x="1120" y="175"/>
                </a:lnTo>
                <a:lnTo>
                  <a:pt x="1087" y="175"/>
                </a:lnTo>
                <a:lnTo>
                  <a:pt x="1046" y="175"/>
                </a:lnTo>
                <a:lnTo>
                  <a:pt x="1013" y="181"/>
                </a:lnTo>
                <a:lnTo>
                  <a:pt x="981" y="181"/>
                </a:lnTo>
                <a:lnTo>
                  <a:pt x="931" y="181"/>
                </a:lnTo>
                <a:lnTo>
                  <a:pt x="898" y="181"/>
                </a:lnTo>
                <a:lnTo>
                  <a:pt x="866" y="181"/>
                </a:lnTo>
                <a:lnTo>
                  <a:pt x="825" y="181"/>
                </a:lnTo>
                <a:lnTo>
                  <a:pt x="792" y="181"/>
                </a:lnTo>
                <a:lnTo>
                  <a:pt x="760" y="175"/>
                </a:lnTo>
                <a:lnTo>
                  <a:pt x="712" y="175"/>
                </a:lnTo>
                <a:lnTo>
                  <a:pt x="686" y="175"/>
                </a:lnTo>
                <a:lnTo>
                  <a:pt x="655" y="175"/>
                </a:lnTo>
                <a:lnTo>
                  <a:pt x="621" y="169"/>
                </a:lnTo>
                <a:lnTo>
                  <a:pt x="580" y="169"/>
                </a:lnTo>
                <a:lnTo>
                  <a:pt x="549" y="162"/>
                </a:lnTo>
                <a:lnTo>
                  <a:pt x="523" y="162"/>
                </a:lnTo>
                <a:lnTo>
                  <a:pt x="473" y="156"/>
                </a:lnTo>
                <a:lnTo>
                  <a:pt x="449" y="156"/>
                </a:lnTo>
                <a:lnTo>
                  <a:pt x="425" y="150"/>
                </a:lnTo>
                <a:lnTo>
                  <a:pt x="384" y="150"/>
                </a:lnTo>
                <a:lnTo>
                  <a:pt x="360" y="143"/>
                </a:lnTo>
                <a:lnTo>
                  <a:pt x="337" y="137"/>
                </a:lnTo>
                <a:lnTo>
                  <a:pt x="293" y="131"/>
                </a:lnTo>
                <a:lnTo>
                  <a:pt x="269" y="131"/>
                </a:lnTo>
                <a:lnTo>
                  <a:pt x="254" y="124"/>
                </a:lnTo>
                <a:lnTo>
                  <a:pt x="230" y="118"/>
                </a:lnTo>
                <a:lnTo>
                  <a:pt x="195" y="112"/>
                </a:lnTo>
                <a:lnTo>
                  <a:pt x="180" y="105"/>
                </a:lnTo>
                <a:lnTo>
                  <a:pt x="163" y="105"/>
                </a:lnTo>
                <a:lnTo>
                  <a:pt x="139" y="95"/>
                </a:lnTo>
                <a:lnTo>
                  <a:pt x="124" y="95"/>
                </a:lnTo>
                <a:lnTo>
                  <a:pt x="107" y="88"/>
                </a:lnTo>
                <a:lnTo>
                  <a:pt x="83" y="76"/>
                </a:lnTo>
                <a:lnTo>
                  <a:pt x="74" y="69"/>
                </a:lnTo>
                <a:lnTo>
                  <a:pt x="57" y="63"/>
                </a:lnTo>
                <a:lnTo>
                  <a:pt x="41" y="57"/>
                </a:lnTo>
                <a:lnTo>
                  <a:pt x="33" y="50"/>
                </a:lnTo>
                <a:lnTo>
                  <a:pt x="26" y="44"/>
                </a:lnTo>
                <a:lnTo>
                  <a:pt x="18" y="38"/>
                </a:lnTo>
                <a:lnTo>
                  <a:pt x="9" y="31"/>
                </a:lnTo>
                <a:lnTo>
                  <a:pt x="9" y="25"/>
                </a:lnTo>
                <a:lnTo>
                  <a:pt x="0" y="19"/>
                </a:lnTo>
                <a:lnTo>
                  <a:pt x="0" y="6"/>
                </a:lnTo>
                <a:lnTo>
                  <a:pt x="0" y="0"/>
                </a:lnTo>
                <a:lnTo>
                  <a:pt x="0" y="194"/>
                </a:lnTo>
                <a:lnTo>
                  <a:pt x="0" y="200"/>
                </a:lnTo>
                <a:lnTo>
                  <a:pt x="0" y="211"/>
                </a:lnTo>
                <a:lnTo>
                  <a:pt x="9" y="217"/>
                </a:lnTo>
                <a:lnTo>
                  <a:pt x="9" y="223"/>
                </a:lnTo>
                <a:lnTo>
                  <a:pt x="18" y="230"/>
                </a:lnTo>
                <a:lnTo>
                  <a:pt x="26" y="236"/>
                </a:lnTo>
                <a:lnTo>
                  <a:pt x="33" y="242"/>
                </a:lnTo>
                <a:lnTo>
                  <a:pt x="41" y="249"/>
                </a:lnTo>
                <a:lnTo>
                  <a:pt x="57" y="255"/>
                </a:lnTo>
                <a:lnTo>
                  <a:pt x="74" y="261"/>
                </a:lnTo>
                <a:lnTo>
                  <a:pt x="83" y="268"/>
                </a:lnTo>
                <a:lnTo>
                  <a:pt x="107" y="280"/>
                </a:lnTo>
                <a:lnTo>
                  <a:pt x="124" y="287"/>
                </a:lnTo>
                <a:lnTo>
                  <a:pt x="139" y="287"/>
                </a:lnTo>
                <a:lnTo>
                  <a:pt x="163" y="299"/>
                </a:lnTo>
                <a:lnTo>
                  <a:pt x="180" y="299"/>
                </a:lnTo>
                <a:lnTo>
                  <a:pt x="195" y="306"/>
                </a:lnTo>
                <a:lnTo>
                  <a:pt x="230" y="310"/>
                </a:lnTo>
                <a:lnTo>
                  <a:pt x="254" y="316"/>
                </a:lnTo>
                <a:lnTo>
                  <a:pt x="269" y="323"/>
                </a:lnTo>
                <a:lnTo>
                  <a:pt x="293" y="323"/>
                </a:lnTo>
                <a:lnTo>
                  <a:pt x="337" y="329"/>
                </a:lnTo>
                <a:lnTo>
                  <a:pt x="360" y="335"/>
                </a:lnTo>
                <a:lnTo>
                  <a:pt x="384" y="342"/>
                </a:lnTo>
                <a:lnTo>
                  <a:pt x="425" y="342"/>
                </a:lnTo>
                <a:lnTo>
                  <a:pt x="449" y="348"/>
                </a:lnTo>
                <a:lnTo>
                  <a:pt x="473" y="348"/>
                </a:lnTo>
                <a:lnTo>
                  <a:pt x="523" y="354"/>
                </a:lnTo>
                <a:lnTo>
                  <a:pt x="549" y="354"/>
                </a:lnTo>
                <a:lnTo>
                  <a:pt x="580" y="358"/>
                </a:lnTo>
                <a:lnTo>
                  <a:pt x="621" y="358"/>
                </a:lnTo>
                <a:lnTo>
                  <a:pt x="655" y="365"/>
                </a:lnTo>
                <a:lnTo>
                  <a:pt x="686" y="365"/>
                </a:lnTo>
                <a:lnTo>
                  <a:pt x="712" y="365"/>
                </a:lnTo>
                <a:lnTo>
                  <a:pt x="760" y="365"/>
                </a:lnTo>
                <a:lnTo>
                  <a:pt x="792" y="371"/>
                </a:lnTo>
                <a:lnTo>
                  <a:pt x="825" y="371"/>
                </a:lnTo>
                <a:lnTo>
                  <a:pt x="866" y="371"/>
                </a:lnTo>
                <a:lnTo>
                  <a:pt x="898" y="371"/>
                </a:lnTo>
                <a:lnTo>
                  <a:pt x="931" y="371"/>
                </a:lnTo>
                <a:lnTo>
                  <a:pt x="981" y="371"/>
                </a:lnTo>
                <a:lnTo>
                  <a:pt x="1013" y="371"/>
                </a:lnTo>
                <a:lnTo>
                  <a:pt x="1046" y="365"/>
                </a:lnTo>
                <a:lnTo>
                  <a:pt x="1087" y="365"/>
                </a:lnTo>
                <a:lnTo>
                  <a:pt x="1120" y="365"/>
                </a:lnTo>
                <a:lnTo>
                  <a:pt x="1152" y="365"/>
                </a:lnTo>
                <a:lnTo>
                  <a:pt x="1178" y="358"/>
                </a:lnTo>
                <a:lnTo>
                  <a:pt x="1226" y="358"/>
                </a:lnTo>
                <a:lnTo>
                  <a:pt x="1250" y="354"/>
                </a:lnTo>
                <a:lnTo>
                  <a:pt x="1283" y="354"/>
                </a:lnTo>
                <a:lnTo>
                  <a:pt x="1324" y="348"/>
                </a:lnTo>
                <a:lnTo>
                  <a:pt x="1356" y="348"/>
                </a:lnTo>
                <a:lnTo>
                  <a:pt x="1382" y="342"/>
                </a:lnTo>
                <a:lnTo>
                  <a:pt x="1421" y="342"/>
                </a:lnTo>
                <a:lnTo>
                  <a:pt x="1447" y="335"/>
                </a:lnTo>
                <a:lnTo>
                  <a:pt x="1471" y="329"/>
                </a:lnTo>
                <a:lnTo>
                  <a:pt x="1504" y="323"/>
                </a:lnTo>
                <a:lnTo>
                  <a:pt x="1528" y="323"/>
                </a:lnTo>
                <a:lnTo>
                  <a:pt x="1554" y="316"/>
                </a:lnTo>
                <a:lnTo>
                  <a:pt x="1569" y="310"/>
                </a:lnTo>
                <a:lnTo>
                  <a:pt x="1601" y="306"/>
                </a:lnTo>
                <a:lnTo>
                  <a:pt x="1619" y="299"/>
                </a:lnTo>
                <a:lnTo>
                  <a:pt x="1643" y="299"/>
                </a:lnTo>
                <a:lnTo>
                  <a:pt x="1667" y="287"/>
                </a:lnTo>
                <a:lnTo>
                  <a:pt x="1684" y="287"/>
                </a:lnTo>
                <a:lnTo>
                  <a:pt x="1701" y="280"/>
                </a:lnTo>
                <a:lnTo>
                  <a:pt x="1716" y="268"/>
                </a:lnTo>
                <a:lnTo>
                  <a:pt x="1732" y="261"/>
                </a:lnTo>
                <a:lnTo>
                  <a:pt x="1740" y="255"/>
                </a:lnTo>
                <a:lnTo>
                  <a:pt x="1758" y="249"/>
                </a:lnTo>
                <a:lnTo>
                  <a:pt x="1766" y="242"/>
                </a:lnTo>
                <a:lnTo>
                  <a:pt x="1773" y="236"/>
                </a:lnTo>
                <a:lnTo>
                  <a:pt x="1782" y="230"/>
                </a:lnTo>
                <a:lnTo>
                  <a:pt x="1790" y="223"/>
                </a:lnTo>
                <a:lnTo>
                  <a:pt x="1799" y="217"/>
                </a:lnTo>
                <a:lnTo>
                  <a:pt x="1799" y="211"/>
                </a:lnTo>
                <a:lnTo>
                  <a:pt x="1808" y="200"/>
                </a:lnTo>
                <a:lnTo>
                  <a:pt x="1808" y="194"/>
                </a:lnTo>
                <a:lnTo>
                  <a:pt x="1808" y="0"/>
                </a:lnTo>
                <a:close/>
              </a:path>
            </a:pathLst>
          </a:custGeom>
          <a:solidFill>
            <a:srgbClr val="7F0000"/>
          </a:solidFill>
          <a:ln w="14288">
            <a:solidFill>
              <a:srgbClr val="000000"/>
            </a:solidFill>
            <a:round/>
            <a:headEnd/>
            <a:tailEnd/>
          </a:ln>
        </p:spPr>
        <p:txBody>
          <a:bodyPr/>
          <a:lstStyle/>
          <a:p>
            <a:pPr eaLnBrk="0" fontAlgn="base" hangingPunct="0">
              <a:lnSpc>
                <a:spcPct val="75000"/>
              </a:lnSpc>
              <a:spcBef>
                <a:spcPct val="30000"/>
              </a:spcBef>
              <a:spcAft>
                <a:spcPct val="0"/>
              </a:spcAft>
              <a:buFontTx/>
              <a:buChar char="•"/>
              <a:defRPr/>
            </a:pPr>
            <a:endParaRPr lang="en-US" sz="2000">
              <a:solidFill>
                <a:srgbClr val="FFFF66"/>
              </a:solidFill>
              <a:latin typeface="Times New Roman" pitchFamily="18" charset="0"/>
            </a:endParaRPr>
          </a:p>
        </p:txBody>
      </p:sp>
      <p:sp>
        <p:nvSpPr>
          <p:cNvPr id="649297" name="Freeform 81"/>
          <p:cNvSpPr>
            <a:spLocks/>
          </p:cNvSpPr>
          <p:nvPr/>
        </p:nvSpPr>
        <p:spPr bwMode="auto">
          <a:xfrm>
            <a:off x="2819402" y="2459038"/>
            <a:ext cx="639763" cy="271462"/>
          </a:xfrm>
          <a:custGeom>
            <a:avLst/>
            <a:gdLst>
              <a:gd name="T0" fmla="*/ 0 w 402"/>
              <a:gd name="T1" fmla="*/ 0 h 171"/>
              <a:gd name="T2" fmla="*/ 2147483647 w 402"/>
              <a:gd name="T3" fmla="*/ 0 h 171"/>
              <a:gd name="T4" fmla="*/ 2147483647 w 402"/>
              <a:gd name="T5" fmla="*/ 0 h 171"/>
              <a:gd name="T6" fmla="*/ 2147483647 w 402"/>
              <a:gd name="T7" fmla="*/ 0 h 171"/>
              <a:gd name="T8" fmla="*/ 2147483647 w 402"/>
              <a:gd name="T9" fmla="*/ 0 h 171"/>
              <a:gd name="T10" fmla="*/ 2147483647 w 402"/>
              <a:gd name="T11" fmla="*/ 0 h 171"/>
              <a:gd name="T12" fmla="*/ 2147483647 w 402"/>
              <a:gd name="T13" fmla="*/ 0 h 171"/>
              <a:gd name="T14" fmla="*/ 2147483647 w 402"/>
              <a:gd name="T15" fmla="*/ 2147483647 h 171"/>
              <a:gd name="T16" fmla="*/ 2147483647 w 402"/>
              <a:gd name="T17" fmla="*/ 2147483647 h 171"/>
              <a:gd name="T18" fmla="*/ 2147483647 w 402"/>
              <a:gd name="T19" fmla="*/ 2147483647 h 171"/>
              <a:gd name="T20" fmla="*/ 2147483647 w 402"/>
              <a:gd name="T21" fmla="*/ 2147483647 h 171"/>
              <a:gd name="T22" fmla="*/ 2147483647 w 402"/>
              <a:gd name="T23" fmla="*/ 2147483647 h 171"/>
              <a:gd name="T24" fmla="*/ 2147483647 w 402"/>
              <a:gd name="T25" fmla="*/ 2147483647 h 171"/>
              <a:gd name="T26" fmla="*/ 0 w 402"/>
              <a:gd name="T27" fmla="*/ 2147483647 h 171"/>
              <a:gd name="T28" fmla="*/ 0 w 402"/>
              <a:gd name="T29" fmla="*/ 0 h 171"/>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402"/>
              <a:gd name="T46" fmla="*/ 0 h 171"/>
              <a:gd name="T47" fmla="*/ 402 w 402"/>
              <a:gd name="T48" fmla="*/ 171 h 171"/>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402" h="171">
                <a:moveTo>
                  <a:pt x="0" y="0"/>
                </a:moveTo>
                <a:lnTo>
                  <a:pt x="33" y="0"/>
                </a:lnTo>
                <a:lnTo>
                  <a:pt x="68" y="0"/>
                </a:lnTo>
                <a:lnTo>
                  <a:pt x="115" y="0"/>
                </a:lnTo>
                <a:lnTo>
                  <a:pt x="148" y="0"/>
                </a:lnTo>
                <a:lnTo>
                  <a:pt x="174" y="0"/>
                </a:lnTo>
                <a:lnTo>
                  <a:pt x="204" y="0"/>
                </a:lnTo>
                <a:lnTo>
                  <a:pt x="239" y="6"/>
                </a:lnTo>
                <a:lnTo>
                  <a:pt x="272" y="6"/>
                </a:lnTo>
                <a:lnTo>
                  <a:pt x="311" y="6"/>
                </a:lnTo>
                <a:lnTo>
                  <a:pt x="345" y="10"/>
                </a:lnTo>
                <a:lnTo>
                  <a:pt x="369" y="10"/>
                </a:lnTo>
                <a:lnTo>
                  <a:pt x="402" y="17"/>
                </a:lnTo>
                <a:lnTo>
                  <a:pt x="0" y="171"/>
                </a:lnTo>
                <a:lnTo>
                  <a:pt x="0" y="0"/>
                </a:lnTo>
                <a:close/>
              </a:path>
            </a:pathLst>
          </a:custGeom>
          <a:solidFill>
            <a:srgbClr val="00FF00"/>
          </a:solidFill>
          <a:ln w="14288">
            <a:solidFill>
              <a:srgbClr val="000000"/>
            </a:solidFill>
            <a:round/>
            <a:headEnd/>
            <a:tailEnd/>
          </a:ln>
        </p:spPr>
        <p:txBody>
          <a:bodyPr/>
          <a:lstStyle/>
          <a:p>
            <a:pPr eaLnBrk="0" fontAlgn="base" hangingPunct="0">
              <a:lnSpc>
                <a:spcPct val="75000"/>
              </a:lnSpc>
              <a:spcBef>
                <a:spcPct val="30000"/>
              </a:spcBef>
              <a:spcAft>
                <a:spcPct val="0"/>
              </a:spcAft>
              <a:buFontTx/>
              <a:buChar char="•"/>
              <a:defRPr/>
            </a:pPr>
            <a:endParaRPr lang="en-US" sz="2000">
              <a:solidFill>
                <a:srgbClr val="FFFF66"/>
              </a:solidFill>
              <a:latin typeface="Times New Roman" pitchFamily="18" charset="0"/>
            </a:endParaRPr>
          </a:p>
        </p:txBody>
      </p:sp>
      <p:sp>
        <p:nvSpPr>
          <p:cNvPr id="649298" name="Freeform 82"/>
          <p:cNvSpPr>
            <a:spLocks/>
          </p:cNvSpPr>
          <p:nvPr/>
        </p:nvSpPr>
        <p:spPr bwMode="auto">
          <a:xfrm>
            <a:off x="1395413" y="2486027"/>
            <a:ext cx="2870200" cy="531813"/>
          </a:xfrm>
          <a:custGeom>
            <a:avLst/>
            <a:gdLst>
              <a:gd name="T0" fmla="*/ 2147483647 w 1808"/>
              <a:gd name="T1" fmla="*/ 0 h 335"/>
              <a:gd name="T2" fmla="*/ 2147483647 w 1808"/>
              <a:gd name="T3" fmla="*/ 2147483647 h 335"/>
              <a:gd name="T4" fmla="*/ 2147483647 w 1808"/>
              <a:gd name="T5" fmla="*/ 2147483647 h 335"/>
              <a:gd name="T6" fmla="*/ 2147483647 w 1808"/>
              <a:gd name="T7" fmla="*/ 2147483647 h 335"/>
              <a:gd name="T8" fmla="*/ 2147483647 w 1808"/>
              <a:gd name="T9" fmla="*/ 2147483647 h 335"/>
              <a:gd name="T10" fmla="*/ 2147483647 w 1808"/>
              <a:gd name="T11" fmla="*/ 2147483647 h 335"/>
              <a:gd name="T12" fmla="*/ 2147483647 w 1808"/>
              <a:gd name="T13" fmla="*/ 2147483647 h 335"/>
              <a:gd name="T14" fmla="*/ 2147483647 w 1808"/>
              <a:gd name="T15" fmla="*/ 2147483647 h 335"/>
              <a:gd name="T16" fmla="*/ 2147483647 w 1808"/>
              <a:gd name="T17" fmla="*/ 2147483647 h 335"/>
              <a:gd name="T18" fmla="*/ 2147483647 w 1808"/>
              <a:gd name="T19" fmla="*/ 2147483647 h 335"/>
              <a:gd name="T20" fmla="*/ 2147483647 w 1808"/>
              <a:gd name="T21" fmla="*/ 2147483647 h 335"/>
              <a:gd name="T22" fmla="*/ 2147483647 w 1808"/>
              <a:gd name="T23" fmla="*/ 2147483647 h 335"/>
              <a:gd name="T24" fmla="*/ 2147483647 w 1808"/>
              <a:gd name="T25" fmla="*/ 2147483647 h 335"/>
              <a:gd name="T26" fmla="*/ 2147483647 w 1808"/>
              <a:gd name="T27" fmla="*/ 2147483647 h 335"/>
              <a:gd name="T28" fmla="*/ 2147483647 w 1808"/>
              <a:gd name="T29" fmla="*/ 2147483647 h 335"/>
              <a:gd name="T30" fmla="*/ 2147483647 w 1808"/>
              <a:gd name="T31" fmla="*/ 2147483647 h 335"/>
              <a:gd name="T32" fmla="*/ 2147483647 w 1808"/>
              <a:gd name="T33" fmla="*/ 2147483647 h 335"/>
              <a:gd name="T34" fmla="*/ 2147483647 w 1808"/>
              <a:gd name="T35" fmla="*/ 2147483647 h 335"/>
              <a:gd name="T36" fmla="*/ 2147483647 w 1808"/>
              <a:gd name="T37" fmla="*/ 2147483647 h 335"/>
              <a:gd name="T38" fmla="*/ 2147483647 w 1808"/>
              <a:gd name="T39" fmla="*/ 2147483647 h 335"/>
              <a:gd name="T40" fmla="*/ 2147483647 w 1808"/>
              <a:gd name="T41" fmla="*/ 2147483647 h 335"/>
              <a:gd name="T42" fmla="*/ 2147483647 w 1808"/>
              <a:gd name="T43" fmla="*/ 2147483647 h 335"/>
              <a:gd name="T44" fmla="*/ 2147483647 w 1808"/>
              <a:gd name="T45" fmla="*/ 2147483647 h 335"/>
              <a:gd name="T46" fmla="*/ 2147483647 w 1808"/>
              <a:gd name="T47" fmla="*/ 2147483647 h 335"/>
              <a:gd name="T48" fmla="*/ 2147483647 w 1808"/>
              <a:gd name="T49" fmla="*/ 2147483647 h 335"/>
              <a:gd name="T50" fmla="*/ 2147483647 w 1808"/>
              <a:gd name="T51" fmla="*/ 2147483647 h 335"/>
              <a:gd name="T52" fmla="*/ 2147483647 w 1808"/>
              <a:gd name="T53" fmla="*/ 2147483647 h 335"/>
              <a:gd name="T54" fmla="*/ 2147483647 w 1808"/>
              <a:gd name="T55" fmla="*/ 2147483647 h 335"/>
              <a:gd name="T56" fmla="*/ 2147483647 w 1808"/>
              <a:gd name="T57" fmla="*/ 2147483647 h 335"/>
              <a:gd name="T58" fmla="*/ 2147483647 w 1808"/>
              <a:gd name="T59" fmla="*/ 2147483647 h 335"/>
              <a:gd name="T60" fmla="*/ 2147483647 w 1808"/>
              <a:gd name="T61" fmla="*/ 2147483647 h 335"/>
              <a:gd name="T62" fmla="*/ 2147483647 w 1808"/>
              <a:gd name="T63" fmla="*/ 2147483647 h 335"/>
              <a:gd name="T64" fmla="*/ 2147483647 w 1808"/>
              <a:gd name="T65" fmla="*/ 2147483647 h 335"/>
              <a:gd name="T66" fmla="*/ 2147483647 w 1808"/>
              <a:gd name="T67" fmla="*/ 2147483647 h 335"/>
              <a:gd name="T68" fmla="*/ 2147483647 w 1808"/>
              <a:gd name="T69" fmla="*/ 2147483647 h 335"/>
              <a:gd name="T70" fmla="*/ 2147483647 w 1808"/>
              <a:gd name="T71" fmla="*/ 2147483647 h 335"/>
              <a:gd name="T72" fmla="*/ 2147483647 w 1808"/>
              <a:gd name="T73" fmla="*/ 2147483647 h 335"/>
              <a:gd name="T74" fmla="*/ 2147483647 w 1808"/>
              <a:gd name="T75" fmla="*/ 2147483647 h 335"/>
              <a:gd name="T76" fmla="*/ 2147483647 w 1808"/>
              <a:gd name="T77" fmla="*/ 2147483647 h 335"/>
              <a:gd name="T78" fmla="*/ 2147483647 w 1808"/>
              <a:gd name="T79" fmla="*/ 2147483647 h 335"/>
              <a:gd name="T80" fmla="*/ 2147483647 w 1808"/>
              <a:gd name="T81" fmla="*/ 2147483647 h 335"/>
              <a:gd name="T82" fmla="*/ 2147483647 w 1808"/>
              <a:gd name="T83" fmla="*/ 2147483647 h 335"/>
              <a:gd name="T84" fmla="*/ 2147483647 w 1808"/>
              <a:gd name="T85" fmla="*/ 2147483647 h 335"/>
              <a:gd name="T86" fmla="*/ 2147483647 w 1808"/>
              <a:gd name="T87" fmla="*/ 2147483647 h 335"/>
              <a:gd name="T88" fmla="*/ 2147483647 w 1808"/>
              <a:gd name="T89" fmla="*/ 2147483647 h 335"/>
              <a:gd name="T90" fmla="*/ 2147483647 w 1808"/>
              <a:gd name="T91" fmla="*/ 2147483647 h 335"/>
              <a:gd name="T92" fmla="*/ 2147483647 w 1808"/>
              <a:gd name="T93" fmla="*/ 2147483647 h 335"/>
              <a:gd name="T94" fmla="*/ 2147483647 w 1808"/>
              <a:gd name="T95" fmla="*/ 2147483647 h 335"/>
              <a:gd name="T96" fmla="*/ 2147483647 w 1808"/>
              <a:gd name="T97" fmla="*/ 2147483647 h 335"/>
              <a:gd name="T98" fmla="*/ 2147483647 w 1808"/>
              <a:gd name="T99" fmla="*/ 2147483647 h 335"/>
              <a:gd name="T100" fmla="*/ 2147483647 w 1808"/>
              <a:gd name="T101" fmla="*/ 2147483647 h 335"/>
              <a:gd name="T102" fmla="*/ 0 w 1808"/>
              <a:gd name="T103" fmla="*/ 2147483647 h 335"/>
              <a:gd name="T104" fmla="*/ 0 w 1808"/>
              <a:gd name="T105" fmla="*/ 2147483647 h 335"/>
              <a:gd name="T106" fmla="*/ 2147483647 w 1808"/>
              <a:gd name="T107" fmla="*/ 0 h 335"/>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1808"/>
              <a:gd name="T163" fmla="*/ 0 h 335"/>
              <a:gd name="T164" fmla="*/ 1808 w 1808"/>
              <a:gd name="T165" fmla="*/ 335 h 335"/>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1808" h="335">
                <a:moveTo>
                  <a:pt x="1300" y="0"/>
                </a:moveTo>
                <a:lnTo>
                  <a:pt x="1324" y="0"/>
                </a:lnTo>
                <a:lnTo>
                  <a:pt x="1365" y="6"/>
                </a:lnTo>
                <a:lnTo>
                  <a:pt x="1389" y="6"/>
                </a:lnTo>
                <a:lnTo>
                  <a:pt x="1421" y="12"/>
                </a:lnTo>
                <a:lnTo>
                  <a:pt x="1454" y="19"/>
                </a:lnTo>
                <a:lnTo>
                  <a:pt x="1480" y="19"/>
                </a:lnTo>
                <a:lnTo>
                  <a:pt x="1504" y="25"/>
                </a:lnTo>
                <a:lnTo>
                  <a:pt x="1536" y="31"/>
                </a:lnTo>
                <a:lnTo>
                  <a:pt x="1560" y="38"/>
                </a:lnTo>
                <a:lnTo>
                  <a:pt x="1586" y="44"/>
                </a:lnTo>
                <a:lnTo>
                  <a:pt x="1610" y="50"/>
                </a:lnTo>
                <a:lnTo>
                  <a:pt x="1634" y="50"/>
                </a:lnTo>
                <a:lnTo>
                  <a:pt x="1651" y="57"/>
                </a:lnTo>
                <a:lnTo>
                  <a:pt x="1675" y="69"/>
                </a:lnTo>
                <a:lnTo>
                  <a:pt x="1693" y="69"/>
                </a:lnTo>
                <a:lnTo>
                  <a:pt x="1708" y="76"/>
                </a:lnTo>
                <a:lnTo>
                  <a:pt x="1725" y="88"/>
                </a:lnTo>
                <a:lnTo>
                  <a:pt x="1740" y="95"/>
                </a:lnTo>
                <a:lnTo>
                  <a:pt x="1749" y="99"/>
                </a:lnTo>
                <a:lnTo>
                  <a:pt x="1758" y="99"/>
                </a:lnTo>
                <a:lnTo>
                  <a:pt x="1773" y="111"/>
                </a:lnTo>
                <a:lnTo>
                  <a:pt x="1782" y="118"/>
                </a:lnTo>
                <a:lnTo>
                  <a:pt x="1790" y="124"/>
                </a:lnTo>
                <a:lnTo>
                  <a:pt x="1799" y="130"/>
                </a:lnTo>
                <a:lnTo>
                  <a:pt x="1799" y="137"/>
                </a:lnTo>
                <a:lnTo>
                  <a:pt x="1799" y="143"/>
                </a:lnTo>
                <a:lnTo>
                  <a:pt x="1808" y="154"/>
                </a:lnTo>
                <a:lnTo>
                  <a:pt x="1808" y="160"/>
                </a:lnTo>
                <a:lnTo>
                  <a:pt x="1808" y="166"/>
                </a:lnTo>
                <a:lnTo>
                  <a:pt x="1799" y="173"/>
                </a:lnTo>
                <a:lnTo>
                  <a:pt x="1799" y="179"/>
                </a:lnTo>
                <a:lnTo>
                  <a:pt x="1790" y="185"/>
                </a:lnTo>
                <a:lnTo>
                  <a:pt x="1782" y="198"/>
                </a:lnTo>
                <a:lnTo>
                  <a:pt x="1773" y="204"/>
                </a:lnTo>
                <a:lnTo>
                  <a:pt x="1766" y="211"/>
                </a:lnTo>
                <a:lnTo>
                  <a:pt x="1749" y="217"/>
                </a:lnTo>
                <a:lnTo>
                  <a:pt x="1740" y="223"/>
                </a:lnTo>
                <a:lnTo>
                  <a:pt x="1725" y="230"/>
                </a:lnTo>
                <a:lnTo>
                  <a:pt x="1708" y="236"/>
                </a:lnTo>
                <a:lnTo>
                  <a:pt x="1693" y="242"/>
                </a:lnTo>
                <a:lnTo>
                  <a:pt x="1675" y="249"/>
                </a:lnTo>
                <a:lnTo>
                  <a:pt x="1651" y="253"/>
                </a:lnTo>
                <a:lnTo>
                  <a:pt x="1634" y="259"/>
                </a:lnTo>
                <a:lnTo>
                  <a:pt x="1610" y="266"/>
                </a:lnTo>
                <a:lnTo>
                  <a:pt x="1586" y="272"/>
                </a:lnTo>
                <a:lnTo>
                  <a:pt x="1560" y="278"/>
                </a:lnTo>
                <a:lnTo>
                  <a:pt x="1536" y="278"/>
                </a:lnTo>
                <a:lnTo>
                  <a:pt x="1504" y="285"/>
                </a:lnTo>
                <a:lnTo>
                  <a:pt x="1480" y="291"/>
                </a:lnTo>
                <a:lnTo>
                  <a:pt x="1454" y="297"/>
                </a:lnTo>
                <a:lnTo>
                  <a:pt x="1421" y="304"/>
                </a:lnTo>
                <a:lnTo>
                  <a:pt x="1389" y="304"/>
                </a:lnTo>
                <a:lnTo>
                  <a:pt x="1365" y="310"/>
                </a:lnTo>
                <a:lnTo>
                  <a:pt x="1341" y="310"/>
                </a:lnTo>
                <a:lnTo>
                  <a:pt x="1300" y="316"/>
                </a:lnTo>
                <a:lnTo>
                  <a:pt x="1267" y="316"/>
                </a:lnTo>
                <a:lnTo>
                  <a:pt x="1243" y="323"/>
                </a:lnTo>
                <a:lnTo>
                  <a:pt x="1194" y="323"/>
                </a:lnTo>
                <a:lnTo>
                  <a:pt x="1170" y="329"/>
                </a:lnTo>
                <a:lnTo>
                  <a:pt x="1137" y="329"/>
                </a:lnTo>
                <a:lnTo>
                  <a:pt x="1087" y="329"/>
                </a:lnTo>
                <a:lnTo>
                  <a:pt x="1055" y="329"/>
                </a:lnTo>
                <a:lnTo>
                  <a:pt x="1031" y="329"/>
                </a:lnTo>
                <a:lnTo>
                  <a:pt x="981" y="335"/>
                </a:lnTo>
                <a:lnTo>
                  <a:pt x="948" y="335"/>
                </a:lnTo>
                <a:lnTo>
                  <a:pt x="916" y="335"/>
                </a:lnTo>
                <a:lnTo>
                  <a:pt x="866" y="335"/>
                </a:lnTo>
                <a:lnTo>
                  <a:pt x="842" y="335"/>
                </a:lnTo>
                <a:lnTo>
                  <a:pt x="810" y="335"/>
                </a:lnTo>
                <a:lnTo>
                  <a:pt x="760" y="329"/>
                </a:lnTo>
                <a:lnTo>
                  <a:pt x="727" y="329"/>
                </a:lnTo>
                <a:lnTo>
                  <a:pt x="695" y="329"/>
                </a:lnTo>
                <a:lnTo>
                  <a:pt x="655" y="329"/>
                </a:lnTo>
                <a:lnTo>
                  <a:pt x="621" y="323"/>
                </a:lnTo>
                <a:lnTo>
                  <a:pt x="588" y="323"/>
                </a:lnTo>
                <a:lnTo>
                  <a:pt x="549" y="316"/>
                </a:lnTo>
                <a:lnTo>
                  <a:pt x="523" y="316"/>
                </a:lnTo>
                <a:lnTo>
                  <a:pt x="491" y="316"/>
                </a:lnTo>
                <a:lnTo>
                  <a:pt x="449" y="310"/>
                </a:lnTo>
                <a:lnTo>
                  <a:pt x="425" y="304"/>
                </a:lnTo>
                <a:lnTo>
                  <a:pt x="393" y="304"/>
                </a:lnTo>
                <a:lnTo>
                  <a:pt x="360" y="297"/>
                </a:lnTo>
                <a:lnTo>
                  <a:pt x="337" y="291"/>
                </a:lnTo>
                <a:lnTo>
                  <a:pt x="310" y="291"/>
                </a:lnTo>
                <a:lnTo>
                  <a:pt x="269" y="285"/>
                </a:lnTo>
                <a:lnTo>
                  <a:pt x="254" y="278"/>
                </a:lnTo>
                <a:lnTo>
                  <a:pt x="230" y="272"/>
                </a:lnTo>
                <a:lnTo>
                  <a:pt x="213" y="272"/>
                </a:lnTo>
                <a:lnTo>
                  <a:pt x="180" y="259"/>
                </a:lnTo>
                <a:lnTo>
                  <a:pt x="163" y="259"/>
                </a:lnTo>
                <a:lnTo>
                  <a:pt x="148" y="253"/>
                </a:lnTo>
                <a:lnTo>
                  <a:pt x="124" y="249"/>
                </a:lnTo>
                <a:lnTo>
                  <a:pt x="107" y="242"/>
                </a:lnTo>
                <a:lnTo>
                  <a:pt x="89" y="236"/>
                </a:lnTo>
                <a:lnTo>
                  <a:pt x="74" y="223"/>
                </a:lnTo>
                <a:lnTo>
                  <a:pt x="57" y="217"/>
                </a:lnTo>
                <a:lnTo>
                  <a:pt x="50" y="217"/>
                </a:lnTo>
                <a:lnTo>
                  <a:pt x="33" y="204"/>
                </a:lnTo>
                <a:lnTo>
                  <a:pt x="26" y="198"/>
                </a:lnTo>
                <a:lnTo>
                  <a:pt x="18" y="192"/>
                </a:lnTo>
                <a:lnTo>
                  <a:pt x="9" y="185"/>
                </a:lnTo>
                <a:lnTo>
                  <a:pt x="9" y="179"/>
                </a:lnTo>
                <a:lnTo>
                  <a:pt x="0" y="173"/>
                </a:lnTo>
                <a:lnTo>
                  <a:pt x="0" y="160"/>
                </a:lnTo>
                <a:lnTo>
                  <a:pt x="0" y="154"/>
                </a:lnTo>
                <a:lnTo>
                  <a:pt x="898" y="154"/>
                </a:lnTo>
                <a:lnTo>
                  <a:pt x="1300" y="0"/>
                </a:lnTo>
                <a:close/>
              </a:path>
            </a:pathLst>
          </a:custGeom>
          <a:solidFill>
            <a:srgbClr val="FF0000"/>
          </a:solidFill>
          <a:ln w="14288">
            <a:solidFill>
              <a:srgbClr val="000000"/>
            </a:solidFill>
            <a:round/>
            <a:headEnd/>
            <a:tailEnd/>
          </a:ln>
        </p:spPr>
        <p:txBody>
          <a:bodyPr/>
          <a:lstStyle/>
          <a:p>
            <a:pPr eaLnBrk="0" fontAlgn="base" hangingPunct="0">
              <a:lnSpc>
                <a:spcPct val="75000"/>
              </a:lnSpc>
              <a:spcBef>
                <a:spcPct val="30000"/>
              </a:spcBef>
              <a:spcAft>
                <a:spcPct val="0"/>
              </a:spcAft>
              <a:buFontTx/>
              <a:buChar char="•"/>
              <a:defRPr/>
            </a:pPr>
            <a:endParaRPr lang="en-US" sz="2000">
              <a:solidFill>
                <a:srgbClr val="FFFF66"/>
              </a:solidFill>
              <a:latin typeface="Times New Roman" pitchFamily="18" charset="0"/>
            </a:endParaRPr>
          </a:p>
        </p:txBody>
      </p:sp>
      <p:sp>
        <p:nvSpPr>
          <p:cNvPr id="649299" name="Freeform 83"/>
          <p:cNvSpPr>
            <a:spLocks/>
          </p:cNvSpPr>
          <p:nvPr/>
        </p:nvSpPr>
        <p:spPr bwMode="auto">
          <a:xfrm>
            <a:off x="1395415" y="2565400"/>
            <a:ext cx="1423987" cy="165100"/>
          </a:xfrm>
          <a:custGeom>
            <a:avLst/>
            <a:gdLst>
              <a:gd name="T0" fmla="*/ 0 w 898"/>
              <a:gd name="T1" fmla="*/ 2147483647 h 104"/>
              <a:gd name="T2" fmla="*/ 0 w 898"/>
              <a:gd name="T3" fmla="*/ 2147483647 h 104"/>
              <a:gd name="T4" fmla="*/ 0 w 898"/>
              <a:gd name="T5" fmla="*/ 2147483647 h 104"/>
              <a:gd name="T6" fmla="*/ 0 w 898"/>
              <a:gd name="T7" fmla="*/ 2147483647 h 104"/>
              <a:gd name="T8" fmla="*/ 2147483647 w 898"/>
              <a:gd name="T9" fmla="*/ 2147483647 h 104"/>
              <a:gd name="T10" fmla="*/ 2147483647 w 898"/>
              <a:gd name="T11" fmla="*/ 2147483647 h 104"/>
              <a:gd name="T12" fmla="*/ 2147483647 w 898"/>
              <a:gd name="T13" fmla="*/ 2147483647 h 104"/>
              <a:gd name="T14" fmla="*/ 2147483647 w 898"/>
              <a:gd name="T15" fmla="*/ 2147483647 h 104"/>
              <a:gd name="T16" fmla="*/ 2147483647 w 898"/>
              <a:gd name="T17" fmla="*/ 2147483647 h 104"/>
              <a:gd name="T18" fmla="*/ 2147483647 w 898"/>
              <a:gd name="T19" fmla="*/ 2147483647 h 104"/>
              <a:gd name="T20" fmla="*/ 2147483647 w 898"/>
              <a:gd name="T21" fmla="*/ 2147483647 h 104"/>
              <a:gd name="T22" fmla="*/ 2147483647 w 898"/>
              <a:gd name="T23" fmla="*/ 2147483647 h 104"/>
              <a:gd name="T24" fmla="*/ 2147483647 w 898"/>
              <a:gd name="T25" fmla="*/ 2147483647 h 104"/>
              <a:gd name="T26" fmla="*/ 2147483647 w 898"/>
              <a:gd name="T27" fmla="*/ 2147483647 h 104"/>
              <a:gd name="T28" fmla="*/ 2147483647 w 898"/>
              <a:gd name="T29" fmla="*/ 2147483647 h 104"/>
              <a:gd name="T30" fmla="*/ 2147483647 w 898"/>
              <a:gd name="T31" fmla="*/ 2147483647 h 104"/>
              <a:gd name="T32" fmla="*/ 2147483647 w 898"/>
              <a:gd name="T33" fmla="*/ 2147483647 h 104"/>
              <a:gd name="T34" fmla="*/ 2147483647 w 898"/>
              <a:gd name="T35" fmla="*/ 2147483647 h 104"/>
              <a:gd name="T36" fmla="*/ 2147483647 w 898"/>
              <a:gd name="T37" fmla="*/ 0 h 104"/>
              <a:gd name="T38" fmla="*/ 2147483647 w 898"/>
              <a:gd name="T39" fmla="*/ 2147483647 h 104"/>
              <a:gd name="T40" fmla="*/ 0 w 898"/>
              <a:gd name="T41" fmla="*/ 2147483647 h 104"/>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898"/>
              <a:gd name="T64" fmla="*/ 0 h 104"/>
              <a:gd name="T65" fmla="*/ 898 w 898"/>
              <a:gd name="T66" fmla="*/ 104 h 104"/>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898" h="104">
                <a:moveTo>
                  <a:pt x="0" y="104"/>
                </a:moveTo>
                <a:lnTo>
                  <a:pt x="0" y="99"/>
                </a:lnTo>
                <a:lnTo>
                  <a:pt x="0" y="93"/>
                </a:lnTo>
                <a:lnTo>
                  <a:pt x="0" y="87"/>
                </a:lnTo>
                <a:lnTo>
                  <a:pt x="9" y="80"/>
                </a:lnTo>
                <a:lnTo>
                  <a:pt x="9" y="74"/>
                </a:lnTo>
                <a:lnTo>
                  <a:pt x="18" y="68"/>
                </a:lnTo>
                <a:lnTo>
                  <a:pt x="26" y="61"/>
                </a:lnTo>
                <a:lnTo>
                  <a:pt x="33" y="55"/>
                </a:lnTo>
                <a:lnTo>
                  <a:pt x="41" y="49"/>
                </a:lnTo>
                <a:lnTo>
                  <a:pt x="50" y="49"/>
                </a:lnTo>
                <a:lnTo>
                  <a:pt x="65" y="45"/>
                </a:lnTo>
                <a:lnTo>
                  <a:pt x="74" y="38"/>
                </a:lnTo>
                <a:lnTo>
                  <a:pt x="89" y="32"/>
                </a:lnTo>
                <a:lnTo>
                  <a:pt x="107" y="26"/>
                </a:lnTo>
                <a:lnTo>
                  <a:pt x="124" y="19"/>
                </a:lnTo>
                <a:lnTo>
                  <a:pt x="139" y="13"/>
                </a:lnTo>
                <a:lnTo>
                  <a:pt x="156" y="7"/>
                </a:lnTo>
                <a:lnTo>
                  <a:pt x="172" y="0"/>
                </a:lnTo>
                <a:lnTo>
                  <a:pt x="898" y="104"/>
                </a:lnTo>
                <a:lnTo>
                  <a:pt x="0" y="104"/>
                </a:lnTo>
                <a:close/>
              </a:path>
            </a:pathLst>
          </a:custGeom>
          <a:solidFill>
            <a:srgbClr val="0000FF"/>
          </a:solidFill>
          <a:ln w="14288">
            <a:solidFill>
              <a:srgbClr val="000000"/>
            </a:solidFill>
            <a:round/>
            <a:headEnd/>
            <a:tailEnd/>
          </a:ln>
        </p:spPr>
        <p:txBody>
          <a:bodyPr/>
          <a:lstStyle/>
          <a:p>
            <a:pPr eaLnBrk="0" fontAlgn="base" hangingPunct="0">
              <a:lnSpc>
                <a:spcPct val="75000"/>
              </a:lnSpc>
              <a:spcBef>
                <a:spcPct val="30000"/>
              </a:spcBef>
              <a:spcAft>
                <a:spcPct val="0"/>
              </a:spcAft>
              <a:buFontTx/>
              <a:buChar char="•"/>
              <a:defRPr/>
            </a:pPr>
            <a:endParaRPr lang="en-US" sz="2000">
              <a:solidFill>
                <a:srgbClr val="FFFF66"/>
              </a:solidFill>
              <a:latin typeface="Times New Roman" pitchFamily="18" charset="0"/>
            </a:endParaRPr>
          </a:p>
        </p:txBody>
      </p:sp>
      <p:sp>
        <p:nvSpPr>
          <p:cNvPr id="649300" name="Freeform 84"/>
          <p:cNvSpPr>
            <a:spLocks/>
          </p:cNvSpPr>
          <p:nvPr/>
        </p:nvSpPr>
        <p:spPr bwMode="auto">
          <a:xfrm>
            <a:off x="1676402" y="2514602"/>
            <a:ext cx="1154113" cy="225425"/>
          </a:xfrm>
          <a:custGeom>
            <a:avLst/>
            <a:gdLst>
              <a:gd name="T0" fmla="*/ 0 w 726"/>
              <a:gd name="T1" fmla="*/ 2147483647 h 142"/>
              <a:gd name="T2" fmla="*/ 2147483647 w 726"/>
              <a:gd name="T3" fmla="*/ 2147483647 h 142"/>
              <a:gd name="T4" fmla="*/ 2147483647 w 726"/>
              <a:gd name="T5" fmla="*/ 2147483647 h 142"/>
              <a:gd name="T6" fmla="*/ 2147483647 w 726"/>
              <a:gd name="T7" fmla="*/ 2147483647 h 142"/>
              <a:gd name="T8" fmla="*/ 2147483647 w 726"/>
              <a:gd name="T9" fmla="*/ 2147483647 h 142"/>
              <a:gd name="T10" fmla="*/ 2147483647 w 726"/>
              <a:gd name="T11" fmla="*/ 2147483647 h 142"/>
              <a:gd name="T12" fmla="*/ 2147483647 w 726"/>
              <a:gd name="T13" fmla="*/ 2147483647 h 142"/>
              <a:gd name="T14" fmla="*/ 2147483647 w 726"/>
              <a:gd name="T15" fmla="*/ 2147483647 h 142"/>
              <a:gd name="T16" fmla="*/ 2147483647 w 726"/>
              <a:gd name="T17" fmla="*/ 2147483647 h 142"/>
              <a:gd name="T18" fmla="*/ 2147483647 w 726"/>
              <a:gd name="T19" fmla="*/ 0 h 142"/>
              <a:gd name="T20" fmla="*/ 2147483647 w 726"/>
              <a:gd name="T21" fmla="*/ 2147483647 h 142"/>
              <a:gd name="T22" fmla="*/ 0 w 726"/>
              <a:gd name="T23" fmla="*/ 2147483647 h 14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726"/>
              <a:gd name="T37" fmla="*/ 0 h 142"/>
              <a:gd name="T38" fmla="*/ 726 w 726"/>
              <a:gd name="T39" fmla="*/ 142 h 142"/>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726" h="142">
                <a:moveTo>
                  <a:pt x="0" y="38"/>
                </a:moveTo>
                <a:lnTo>
                  <a:pt x="15" y="38"/>
                </a:lnTo>
                <a:lnTo>
                  <a:pt x="41" y="32"/>
                </a:lnTo>
                <a:lnTo>
                  <a:pt x="58" y="26"/>
                </a:lnTo>
                <a:lnTo>
                  <a:pt x="82" y="19"/>
                </a:lnTo>
                <a:lnTo>
                  <a:pt x="97" y="19"/>
                </a:lnTo>
                <a:lnTo>
                  <a:pt x="121" y="13"/>
                </a:lnTo>
                <a:lnTo>
                  <a:pt x="147" y="7"/>
                </a:lnTo>
                <a:lnTo>
                  <a:pt x="171" y="7"/>
                </a:lnTo>
                <a:lnTo>
                  <a:pt x="195" y="0"/>
                </a:lnTo>
                <a:lnTo>
                  <a:pt x="726" y="142"/>
                </a:lnTo>
                <a:lnTo>
                  <a:pt x="0" y="38"/>
                </a:lnTo>
                <a:close/>
              </a:path>
            </a:pathLst>
          </a:custGeom>
          <a:solidFill>
            <a:srgbClr val="FFFF00"/>
          </a:solidFill>
          <a:ln w="14288">
            <a:solidFill>
              <a:srgbClr val="000000"/>
            </a:solidFill>
            <a:round/>
            <a:headEnd/>
            <a:tailEnd/>
          </a:ln>
        </p:spPr>
        <p:txBody>
          <a:bodyPr/>
          <a:lstStyle/>
          <a:p>
            <a:pPr eaLnBrk="0" fontAlgn="base" hangingPunct="0">
              <a:lnSpc>
                <a:spcPct val="75000"/>
              </a:lnSpc>
              <a:spcBef>
                <a:spcPct val="30000"/>
              </a:spcBef>
              <a:spcAft>
                <a:spcPct val="0"/>
              </a:spcAft>
              <a:buFontTx/>
              <a:buChar char="•"/>
              <a:defRPr/>
            </a:pPr>
            <a:endParaRPr lang="en-US" sz="2000">
              <a:solidFill>
                <a:srgbClr val="FFFF66"/>
              </a:solidFill>
              <a:latin typeface="Times New Roman" pitchFamily="18" charset="0"/>
            </a:endParaRPr>
          </a:p>
        </p:txBody>
      </p:sp>
      <p:sp>
        <p:nvSpPr>
          <p:cNvPr id="649301" name="Freeform 85"/>
          <p:cNvSpPr>
            <a:spLocks/>
          </p:cNvSpPr>
          <p:nvPr/>
        </p:nvSpPr>
        <p:spPr bwMode="auto">
          <a:xfrm>
            <a:off x="1976438" y="2468565"/>
            <a:ext cx="842962" cy="261937"/>
          </a:xfrm>
          <a:custGeom>
            <a:avLst/>
            <a:gdLst>
              <a:gd name="T0" fmla="*/ 0 w 531"/>
              <a:gd name="T1" fmla="*/ 2147483647 h 165"/>
              <a:gd name="T2" fmla="*/ 2147483647 w 531"/>
              <a:gd name="T3" fmla="*/ 2147483647 h 165"/>
              <a:gd name="T4" fmla="*/ 2147483647 w 531"/>
              <a:gd name="T5" fmla="*/ 2147483647 h 165"/>
              <a:gd name="T6" fmla="*/ 2147483647 w 531"/>
              <a:gd name="T7" fmla="*/ 2147483647 h 165"/>
              <a:gd name="T8" fmla="*/ 2147483647 w 531"/>
              <a:gd name="T9" fmla="*/ 2147483647 h 165"/>
              <a:gd name="T10" fmla="*/ 2147483647 w 531"/>
              <a:gd name="T11" fmla="*/ 2147483647 h 165"/>
              <a:gd name="T12" fmla="*/ 2147483647 w 531"/>
              <a:gd name="T13" fmla="*/ 2147483647 h 165"/>
              <a:gd name="T14" fmla="*/ 2147483647 w 531"/>
              <a:gd name="T15" fmla="*/ 2147483647 h 165"/>
              <a:gd name="T16" fmla="*/ 2147483647 w 531"/>
              <a:gd name="T17" fmla="*/ 0 h 165"/>
              <a:gd name="T18" fmla="*/ 2147483647 w 531"/>
              <a:gd name="T19" fmla="*/ 0 h 165"/>
              <a:gd name="T20" fmla="*/ 2147483647 w 531"/>
              <a:gd name="T21" fmla="*/ 2147483647 h 165"/>
              <a:gd name="T22" fmla="*/ 0 w 531"/>
              <a:gd name="T23" fmla="*/ 2147483647 h 16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531"/>
              <a:gd name="T37" fmla="*/ 0 h 165"/>
              <a:gd name="T38" fmla="*/ 531 w 531"/>
              <a:gd name="T39" fmla="*/ 165 h 165"/>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531" h="165">
                <a:moveTo>
                  <a:pt x="0" y="23"/>
                </a:moveTo>
                <a:lnTo>
                  <a:pt x="26" y="23"/>
                </a:lnTo>
                <a:lnTo>
                  <a:pt x="58" y="17"/>
                </a:lnTo>
                <a:lnTo>
                  <a:pt x="82" y="17"/>
                </a:lnTo>
                <a:lnTo>
                  <a:pt x="106" y="11"/>
                </a:lnTo>
                <a:lnTo>
                  <a:pt x="139" y="11"/>
                </a:lnTo>
                <a:lnTo>
                  <a:pt x="165" y="4"/>
                </a:lnTo>
                <a:lnTo>
                  <a:pt x="197" y="4"/>
                </a:lnTo>
                <a:lnTo>
                  <a:pt x="221" y="0"/>
                </a:lnTo>
                <a:lnTo>
                  <a:pt x="254" y="0"/>
                </a:lnTo>
                <a:lnTo>
                  <a:pt x="531" y="165"/>
                </a:lnTo>
                <a:lnTo>
                  <a:pt x="0" y="23"/>
                </a:lnTo>
                <a:close/>
              </a:path>
            </a:pathLst>
          </a:custGeom>
          <a:solidFill>
            <a:srgbClr val="800000"/>
          </a:solidFill>
          <a:ln w="14288">
            <a:solidFill>
              <a:srgbClr val="000000"/>
            </a:solidFill>
            <a:round/>
            <a:headEnd/>
            <a:tailEnd/>
          </a:ln>
        </p:spPr>
        <p:txBody>
          <a:bodyPr/>
          <a:lstStyle/>
          <a:p>
            <a:pPr eaLnBrk="0" fontAlgn="base" hangingPunct="0">
              <a:lnSpc>
                <a:spcPct val="75000"/>
              </a:lnSpc>
              <a:spcBef>
                <a:spcPct val="30000"/>
              </a:spcBef>
              <a:spcAft>
                <a:spcPct val="0"/>
              </a:spcAft>
              <a:buFontTx/>
              <a:buChar char="•"/>
              <a:defRPr/>
            </a:pPr>
            <a:endParaRPr lang="en-US" sz="2000">
              <a:solidFill>
                <a:srgbClr val="FFFF66"/>
              </a:solidFill>
              <a:latin typeface="Times New Roman" pitchFamily="18" charset="0"/>
            </a:endParaRPr>
          </a:p>
        </p:txBody>
      </p:sp>
      <p:sp>
        <p:nvSpPr>
          <p:cNvPr id="649302" name="Freeform 86"/>
          <p:cNvSpPr>
            <a:spLocks/>
          </p:cNvSpPr>
          <p:nvPr/>
        </p:nvSpPr>
        <p:spPr bwMode="auto">
          <a:xfrm>
            <a:off x="2379665" y="2459038"/>
            <a:ext cx="439737" cy="271462"/>
          </a:xfrm>
          <a:custGeom>
            <a:avLst/>
            <a:gdLst>
              <a:gd name="T0" fmla="*/ 0 w 277"/>
              <a:gd name="T1" fmla="*/ 2147483647 h 171"/>
              <a:gd name="T2" fmla="*/ 2147483647 w 277"/>
              <a:gd name="T3" fmla="*/ 2147483647 h 171"/>
              <a:gd name="T4" fmla="*/ 2147483647 w 277"/>
              <a:gd name="T5" fmla="*/ 2147483647 h 171"/>
              <a:gd name="T6" fmla="*/ 2147483647 w 277"/>
              <a:gd name="T7" fmla="*/ 0 h 171"/>
              <a:gd name="T8" fmla="*/ 2147483647 w 277"/>
              <a:gd name="T9" fmla="*/ 0 h 171"/>
              <a:gd name="T10" fmla="*/ 2147483647 w 277"/>
              <a:gd name="T11" fmla="*/ 0 h 171"/>
              <a:gd name="T12" fmla="*/ 2147483647 w 277"/>
              <a:gd name="T13" fmla="*/ 0 h 171"/>
              <a:gd name="T14" fmla="*/ 2147483647 w 277"/>
              <a:gd name="T15" fmla="*/ 0 h 171"/>
              <a:gd name="T16" fmla="*/ 2147483647 w 277"/>
              <a:gd name="T17" fmla="*/ 0 h 171"/>
              <a:gd name="T18" fmla="*/ 2147483647 w 277"/>
              <a:gd name="T19" fmla="*/ 0 h 171"/>
              <a:gd name="T20" fmla="*/ 2147483647 w 277"/>
              <a:gd name="T21" fmla="*/ 2147483647 h 171"/>
              <a:gd name="T22" fmla="*/ 0 w 277"/>
              <a:gd name="T23" fmla="*/ 2147483647 h 17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77"/>
              <a:gd name="T37" fmla="*/ 0 h 171"/>
              <a:gd name="T38" fmla="*/ 277 w 277"/>
              <a:gd name="T39" fmla="*/ 171 h 17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77" h="171">
                <a:moveTo>
                  <a:pt x="0" y="6"/>
                </a:moveTo>
                <a:lnTo>
                  <a:pt x="34" y="6"/>
                </a:lnTo>
                <a:lnTo>
                  <a:pt x="65" y="6"/>
                </a:lnTo>
                <a:lnTo>
                  <a:pt x="91" y="0"/>
                </a:lnTo>
                <a:lnTo>
                  <a:pt x="123" y="0"/>
                </a:lnTo>
                <a:lnTo>
                  <a:pt x="156" y="0"/>
                </a:lnTo>
                <a:lnTo>
                  <a:pt x="189" y="0"/>
                </a:lnTo>
                <a:lnTo>
                  <a:pt x="221" y="0"/>
                </a:lnTo>
                <a:lnTo>
                  <a:pt x="245" y="0"/>
                </a:lnTo>
                <a:lnTo>
                  <a:pt x="277" y="0"/>
                </a:lnTo>
                <a:lnTo>
                  <a:pt x="277" y="171"/>
                </a:lnTo>
                <a:lnTo>
                  <a:pt x="0" y="6"/>
                </a:lnTo>
                <a:close/>
              </a:path>
            </a:pathLst>
          </a:custGeom>
          <a:solidFill>
            <a:srgbClr val="0080C0"/>
          </a:solidFill>
          <a:ln w="14288">
            <a:solidFill>
              <a:srgbClr val="000000"/>
            </a:solidFill>
            <a:round/>
            <a:headEnd/>
            <a:tailEnd/>
          </a:ln>
        </p:spPr>
        <p:txBody>
          <a:bodyPr/>
          <a:lstStyle/>
          <a:p>
            <a:pPr eaLnBrk="0" fontAlgn="base" hangingPunct="0">
              <a:lnSpc>
                <a:spcPct val="75000"/>
              </a:lnSpc>
              <a:spcBef>
                <a:spcPct val="30000"/>
              </a:spcBef>
              <a:spcAft>
                <a:spcPct val="0"/>
              </a:spcAft>
              <a:buFontTx/>
              <a:buChar char="•"/>
              <a:defRPr/>
            </a:pPr>
            <a:endParaRPr lang="en-US" sz="2000">
              <a:solidFill>
                <a:srgbClr val="FFFF66"/>
              </a:solidFill>
              <a:latin typeface="Times New Roman" pitchFamily="18" charset="0"/>
            </a:endParaRPr>
          </a:p>
        </p:txBody>
      </p:sp>
      <p:sp>
        <p:nvSpPr>
          <p:cNvPr id="142355" name="Rectangle 87"/>
          <p:cNvSpPr>
            <a:spLocks noChangeArrowheads="1"/>
          </p:cNvSpPr>
          <p:nvPr/>
        </p:nvSpPr>
        <p:spPr bwMode="auto">
          <a:xfrm>
            <a:off x="1366840" y="1620840"/>
            <a:ext cx="3184525" cy="288925"/>
          </a:xfrm>
          <a:prstGeom prst="rect">
            <a:avLst/>
          </a:prstGeom>
          <a:noFill/>
          <a:ln w="9525">
            <a:noFill/>
            <a:miter lim="800000"/>
            <a:headEnd/>
            <a:tailEnd/>
          </a:ln>
        </p:spPr>
        <p:txBody>
          <a:bodyPr/>
          <a:lstStyle/>
          <a:p>
            <a:pPr eaLnBrk="0" fontAlgn="base" hangingPunct="0">
              <a:lnSpc>
                <a:spcPct val="75000"/>
              </a:lnSpc>
              <a:spcBef>
                <a:spcPct val="30000"/>
              </a:spcBef>
              <a:spcAft>
                <a:spcPct val="0"/>
              </a:spcAft>
              <a:buFontTx/>
              <a:buChar char="•"/>
              <a:defRPr/>
            </a:pPr>
            <a:endParaRPr lang="en-US" sz="2000">
              <a:solidFill>
                <a:srgbClr val="FFFF66"/>
              </a:solidFill>
              <a:latin typeface="Times New Roman" pitchFamily="18" charset="0"/>
            </a:endParaRPr>
          </a:p>
        </p:txBody>
      </p:sp>
      <p:sp>
        <p:nvSpPr>
          <p:cNvPr id="649304" name="Rectangle 88"/>
          <p:cNvSpPr>
            <a:spLocks noChangeArrowheads="1"/>
          </p:cNvSpPr>
          <p:nvPr/>
        </p:nvSpPr>
        <p:spPr bwMode="auto">
          <a:xfrm>
            <a:off x="533402" y="1600200"/>
            <a:ext cx="3464923" cy="279500"/>
          </a:xfrm>
          <a:prstGeom prst="rect">
            <a:avLst/>
          </a:prstGeom>
          <a:noFill/>
          <a:ln w="9525">
            <a:noFill/>
            <a:miter lim="800000"/>
            <a:headEnd/>
            <a:tailEnd/>
          </a:ln>
        </p:spPr>
        <p:txBody>
          <a:bodyPr wrap="none" lIns="0" tIns="0" rIns="0" bIns="0">
            <a:spAutoFit/>
          </a:bodyPr>
          <a:lstStyle/>
          <a:p>
            <a:pPr eaLnBrk="0" fontAlgn="base" hangingPunct="0">
              <a:lnSpc>
                <a:spcPct val="75000"/>
              </a:lnSpc>
              <a:spcBef>
                <a:spcPct val="30000"/>
              </a:spcBef>
              <a:spcAft>
                <a:spcPct val="0"/>
              </a:spcAft>
              <a:defRPr/>
            </a:pPr>
            <a:r>
              <a:rPr lang="en-US" sz="2400" u="sng" dirty="0">
                <a:solidFill>
                  <a:srgbClr val="000000"/>
                </a:solidFill>
                <a:latin typeface="Arial" pitchFamily="34" charset="0"/>
              </a:rPr>
              <a:t>DEVELOPMENT COSTS</a:t>
            </a:r>
            <a:endParaRPr lang="en-US" sz="2400" u="sng" dirty="0">
              <a:solidFill>
                <a:srgbClr val="FFFF66"/>
              </a:solidFill>
              <a:latin typeface="Times New Roman" pitchFamily="18" charset="0"/>
            </a:endParaRPr>
          </a:p>
        </p:txBody>
      </p:sp>
      <p:sp>
        <p:nvSpPr>
          <p:cNvPr id="142357" name="Rectangle 89"/>
          <p:cNvSpPr>
            <a:spLocks noChangeArrowheads="1"/>
          </p:cNvSpPr>
          <p:nvPr/>
        </p:nvSpPr>
        <p:spPr bwMode="auto">
          <a:xfrm>
            <a:off x="1252540" y="2327275"/>
            <a:ext cx="549275" cy="192088"/>
          </a:xfrm>
          <a:prstGeom prst="rect">
            <a:avLst/>
          </a:prstGeom>
          <a:noFill/>
          <a:ln w="9525">
            <a:noFill/>
            <a:miter lim="800000"/>
            <a:headEnd/>
            <a:tailEnd/>
          </a:ln>
        </p:spPr>
        <p:txBody>
          <a:bodyPr/>
          <a:lstStyle/>
          <a:p>
            <a:pPr eaLnBrk="0" fontAlgn="base" hangingPunct="0">
              <a:lnSpc>
                <a:spcPct val="75000"/>
              </a:lnSpc>
              <a:spcBef>
                <a:spcPct val="30000"/>
              </a:spcBef>
              <a:spcAft>
                <a:spcPct val="0"/>
              </a:spcAft>
              <a:buFontTx/>
              <a:buChar char="•"/>
              <a:defRPr/>
            </a:pPr>
            <a:endParaRPr lang="en-US" sz="2000">
              <a:solidFill>
                <a:srgbClr val="FFFF66"/>
              </a:solidFill>
              <a:latin typeface="Times New Roman" pitchFamily="18" charset="0"/>
            </a:endParaRPr>
          </a:p>
        </p:txBody>
      </p:sp>
      <p:sp>
        <p:nvSpPr>
          <p:cNvPr id="649306" name="Rectangle 90"/>
          <p:cNvSpPr>
            <a:spLocks noChangeArrowheads="1"/>
          </p:cNvSpPr>
          <p:nvPr/>
        </p:nvSpPr>
        <p:spPr bwMode="auto">
          <a:xfrm>
            <a:off x="1371600" y="2286000"/>
            <a:ext cx="466474" cy="163058"/>
          </a:xfrm>
          <a:prstGeom prst="rect">
            <a:avLst/>
          </a:prstGeom>
          <a:noFill/>
          <a:ln w="9525">
            <a:noFill/>
            <a:miter lim="800000"/>
            <a:headEnd/>
            <a:tailEnd/>
          </a:ln>
        </p:spPr>
        <p:txBody>
          <a:bodyPr wrap="none" lIns="0" tIns="0" rIns="0" bIns="0">
            <a:spAutoFit/>
          </a:bodyPr>
          <a:lstStyle/>
          <a:p>
            <a:pPr eaLnBrk="0" fontAlgn="base" hangingPunct="0">
              <a:lnSpc>
                <a:spcPct val="75000"/>
              </a:lnSpc>
              <a:spcBef>
                <a:spcPct val="30000"/>
              </a:spcBef>
              <a:spcAft>
                <a:spcPct val="0"/>
              </a:spcAft>
              <a:defRPr/>
            </a:pPr>
            <a:r>
              <a:rPr lang="en-US" sz="1400" b="1" dirty="0">
                <a:solidFill>
                  <a:srgbClr val="000000"/>
                </a:solidFill>
                <a:latin typeface="Arial" pitchFamily="34" charset="0"/>
              </a:rPr>
              <a:t>Legal</a:t>
            </a:r>
            <a:endParaRPr lang="en-US" sz="1400" b="1" dirty="0">
              <a:solidFill>
                <a:srgbClr val="FFFF66"/>
              </a:solidFill>
              <a:latin typeface="Times New Roman" pitchFamily="18" charset="0"/>
            </a:endParaRPr>
          </a:p>
        </p:txBody>
      </p:sp>
      <p:sp>
        <p:nvSpPr>
          <p:cNvPr id="142359" name="Rectangle 91"/>
          <p:cNvSpPr>
            <a:spLocks noChangeArrowheads="1"/>
          </p:cNvSpPr>
          <p:nvPr/>
        </p:nvSpPr>
        <p:spPr bwMode="auto">
          <a:xfrm>
            <a:off x="1473200" y="2027238"/>
            <a:ext cx="1054100" cy="190500"/>
          </a:xfrm>
          <a:prstGeom prst="rect">
            <a:avLst/>
          </a:prstGeom>
          <a:noFill/>
          <a:ln w="9525">
            <a:noFill/>
            <a:miter lim="800000"/>
            <a:headEnd/>
            <a:tailEnd/>
          </a:ln>
        </p:spPr>
        <p:txBody>
          <a:bodyPr/>
          <a:lstStyle/>
          <a:p>
            <a:pPr eaLnBrk="0" fontAlgn="base" hangingPunct="0">
              <a:lnSpc>
                <a:spcPct val="75000"/>
              </a:lnSpc>
              <a:spcBef>
                <a:spcPct val="30000"/>
              </a:spcBef>
              <a:spcAft>
                <a:spcPct val="0"/>
              </a:spcAft>
              <a:buFontTx/>
              <a:buChar char="•"/>
              <a:defRPr/>
            </a:pPr>
            <a:endParaRPr lang="en-US" sz="2000" dirty="0">
              <a:solidFill>
                <a:srgbClr val="FFFF66"/>
              </a:solidFill>
              <a:latin typeface="Times New Roman" pitchFamily="18" charset="0"/>
            </a:endParaRPr>
          </a:p>
        </p:txBody>
      </p:sp>
      <p:sp>
        <p:nvSpPr>
          <p:cNvPr id="649308" name="Rectangle 92"/>
          <p:cNvSpPr>
            <a:spLocks noChangeArrowheads="1"/>
          </p:cNvSpPr>
          <p:nvPr/>
        </p:nvSpPr>
        <p:spPr bwMode="auto">
          <a:xfrm>
            <a:off x="1295400" y="1981202"/>
            <a:ext cx="1178208" cy="138499"/>
          </a:xfrm>
          <a:prstGeom prst="rect">
            <a:avLst/>
          </a:prstGeom>
          <a:noFill/>
          <a:ln w="9525">
            <a:noFill/>
            <a:miter lim="800000"/>
            <a:headEnd/>
            <a:tailEnd/>
          </a:ln>
        </p:spPr>
        <p:txBody>
          <a:bodyPr wrap="none" lIns="0" tIns="0" rIns="0" bIns="0">
            <a:spAutoFit/>
          </a:bodyPr>
          <a:lstStyle/>
          <a:p>
            <a:pPr eaLnBrk="0" fontAlgn="base" hangingPunct="0">
              <a:lnSpc>
                <a:spcPct val="75000"/>
              </a:lnSpc>
              <a:spcBef>
                <a:spcPct val="30000"/>
              </a:spcBef>
              <a:spcAft>
                <a:spcPct val="0"/>
              </a:spcAft>
              <a:defRPr/>
            </a:pPr>
            <a:r>
              <a:rPr lang="en-US" sz="1200" b="1" dirty="0">
                <a:solidFill>
                  <a:srgbClr val="000000"/>
                </a:solidFill>
                <a:latin typeface="Arial" pitchFamily="34" charset="0"/>
              </a:rPr>
              <a:t>Developers Fee </a:t>
            </a:r>
            <a:endParaRPr lang="en-US" sz="1200" b="1" dirty="0">
              <a:solidFill>
                <a:srgbClr val="FFFF66"/>
              </a:solidFill>
              <a:latin typeface="Times New Roman" pitchFamily="18" charset="0"/>
            </a:endParaRPr>
          </a:p>
        </p:txBody>
      </p:sp>
      <p:sp>
        <p:nvSpPr>
          <p:cNvPr id="142361" name="Rectangle 93"/>
          <p:cNvSpPr>
            <a:spLocks noChangeArrowheads="1"/>
          </p:cNvSpPr>
          <p:nvPr/>
        </p:nvSpPr>
        <p:spPr bwMode="auto">
          <a:xfrm>
            <a:off x="1782763" y="2190750"/>
            <a:ext cx="393700" cy="190500"/>
          </a:xfrm>
          <a:prstGeom prst="rect">
            <a:avLst/>
          </a:prstGeom>
          <a:noFill/>
          <a:ln w="9525">
            <a:noFill/>
            <a:miter lim="800000"/>
            <a:headEnd/>
            <a:tailEnd/>
          </a:ln>
        </p:spPr>
        <p:txBody>
          <a:bodyPr/>
          <a:lstStyle/>
          <a:p>
            <a:pPr eaLnBrk="0" fontAlgn="base" hangingPunct="0">
              <a:lnSpc>
                <a:spcPct val="75000"/>
              </a:lnSpc>
              <a:spcBef>
                <a:spcPct val="30000"/>
              </a:spcBef>
              <a:spcAft>
                <a:spcPct val="0"/>
              </a:spcAft>
              <a:buFontTx/>
              <a:buChar char="•"/>
              <a:defRPr/>
            </a:pPr>
            <a:endParaRPr lang="en-US" sz="2000">
              <a:solidFill>
                <a:srgbClr val="FFFF66"/>
              </a:solidFill>
              <a:latin typeface="Times New Roman" pitchFamily="18" charset="0"/>
            </a:endParaRPr>
          </a:p>
        </p:txBody>
      </p:sp>
      <p:sp>
        <p:nvSpPr>
          <p:cNvPr id="142362" name="Rectangle 94"/>
          <p:cNvSpPr>
            <a:spLocks noChangeArrowheads="1"/>
          </p:cNvSpPr>
          <p:nvPr/>
        </p:nvSpPr>
        <p:spPr bwMode="auto">
          <a:xfrm>
            <a:off x="2482852" y="3409950"/>
            <a:ext cx="950913" cy="190500"/>
          </a:xfrm>
          <a:prstGeom prst="rect">
            <a:avLst/>
          </a:prstGeom>
          <a:noFill/>
          <a:ln w="9525">
            <a:noFill/>
            <a:miter lim="800000"/>
            <a:headEnd/>
            <a:tailEnd/>
          </a:ln>
        </p:spPr>
        <p:txBody>
          <a:bodyPr/>
          <a:lstStyle/>
          <a:p>
            <a:pPr eaLnBrk="0" fontAlgn="base" hangingPunct="0">
              <a:lnSpc>
                <a:spcPct val="75000"/>
              </a:lnSpc>
              <a:spcBef>
                <a:spcPct val="30000"/>
              </a:spcBef>
              <a:spcAft>
                <a:spcPct val="0"/>
              </a:spcAft>
              <a:buFontTx/>
              <a:buChar char="•"/>
              <a:defRPr/>
            </a:pPr>
            <a:endParaRPr lang="en-US" sz="2000">
              <a:solidFill>
                <a:srgbClr val="FFFF66"/>
              </a:solidFill>
              <a:latin typeface="Times New Roman" pitchFamily="18" charset="0"/>
            </a:endParaRPr>
          </a:p>
        </p:txBody>
      </p:sp>
      <p:sp>
        <p:nvSpPr>
          <p:cNvPr id="649311" name="Rectangle 95"/>
          <p:cNvSpPr>
            <a:spLocks noChangeArrowheads="1"/>
          </p:cNvSpPr>
          <p:nvPr/>
        </p:nvSpPr>
        <p:spPr bwMode="auto">
          <a:xfrm>
            <a:off x="2482850" y="3416300"/>
            <a:ext cx="1559722" cy="163058"/>
          </a:xfrm>
          <a:prstGeom prst="rect">
            <a:avLst/>
          </a:prstGeom>
          <a:noFill/>
          <a:ln w="9525">
            <a:noFill/>
            <a:miter lim="800000"/>
            <a:headEnd/>
            <a:tailEnd/>
          </a:ln>
        </p:spPr>
        <p:txBody>
          <a:bodyPr wrap="none" lIns="0" tIns="0" rIns="0" bIns="0">
            <a:spAutoFit/>
          </a:bodyPr>
          <a:lstStyle/>
          <a:p>
            <a:pPr eaLnBrk="0" fontAlgn="base" hangingPunct="0">
              <a:lnSpc>
                <a:spcPct val="75000"/>
              </a:lnSpc>
              <a:spcBef>
                <a:spcPct val="30000"/>
              </a:spcBef>
              <a:spcAft>
                <a:spcPct val="0"/>
              </a:spcAft>
              <a:defRPr/>
            </a:pPr>
            <a:r>
              <a:rPr lang="en-US" sz="1400" b="1" dirty="0">
                <a:solidFill>
                  <a:srgbClr val="000000"/>
                </a:solidFill>
                <a:latin typeface="Arial" pitchFamily="34" charset="0"/>
              </a:rPr>
              <a:t>Construction Cost</a:t>
            </a:r>
            <a:endParaRPr lang="en-US" sz="1400" b="1" dirty="0">
              <a:solidFill>
                <a:srgbClr val="000000"/>
              </a:solidFill>
              <a:latin typeface="Times New Roman" pitchFamily="18" charset="0"/>
            </a:endParaRPr>
          </a:p>
        </p:txBody>
      </p:sp>
      <p:sp>
        <p:nvSpPr>
          <p:cNvPr id="142364" name="Rectangle 96"/>
          <p:cNvSpPr>
            <a:spLocks noChangeArrowheads="1"/>
          </p:cNvSpPr>
          <p:nvPr/>
        </p:nvSpPr>
        <p:spPr bwMode="auto">
          <a:xfrm>
            <a:off x="2716215" y="3578225"/>
            <a:ext cx="434975" cy="190500"/>
          </a:xfrm>
          <a:prstGeom prst="rect">
            <a:avLst/>
          </a:prstGeom>
          <a:noFill/>
          <a:ln w="9525">
            <a:noFill/>
            <a:miter lim="800000"/>
            <a:headEnd/>
            <a:tailEnd/>
          </a:ln>
        </p:spPr>
        <p:txBody>
          <a:bodyPr/>
          <a:lstStyle/>
          <a:p>
            <a:pPr eaLnBrk="0" fontAlgn="base" hangingPunct="0">
              <a:lnSpc>
                <a:spcPct val="75000"/>
              </a:lnSpc>
              <a:spcBef>
                <a:spcPct val="30000"/>
              </a:spcBef>
              <a:spcAft>
                <a:spcPct val="0"/>
              </a:spcAft>
              <a:buFontTx/>
              <a:buChar char="•"/>
              <a:defRPr/>
            </a:pPr>
            <a:endParaRPr lang="en-US" sz="2000">
              <a:solidFill>
                <a:srgbClr val="FFFF66"/>
              </a:solidFill>
              <a:latin typeface="Times New Roman" pitchFamily="18" charset="0"/>
            </a:endParaRPr>
          </a:p>
        </p:txBody>
      </p:sp>
      <p:sp>
        <p:nvSpPr>
          <p:cNvPr id="142365" name="Rectangle 97"/>
          <p:cNvSpPr>
            <a:spLocks noChangeArrowheads="1"/>
          </p:cNvSpPr>
          <p:nvPr/>
        </p:nvSpPr>
        <p:spPr bwMode="auto">
          <a:xfrm>
            <a:off x="3173413" y="2190750"/>
            <a:ext cx="768350" cy="160338"/>
          </a:xfrm>
          <a:prstGeom prst="rect">
            <a:avLst/>
          </a:prstGeom>
          <a:noFill/>
          <a:ln w="9525">
            <a:noFill/>
            <a:miter lim="800000"/>
            <a:headEnd/>
            <a:tailEnd/>
          </a:ln>
        </p:spPr>
        <p:txBody>
          <a:bodyPr/>
          <a:lstStyle/>
          <a:p>
            <a:pPr eaLnBrk="0" fontAlgn="base" hangingPunct="0">
              <a:lnSpc>
                <a:spcPct val="75000"/>
              </a:lnSpc>
              <a:spcBef>
                <a:spcPct val="30000"/>
              </a:spcBef>
              <a:spcAft>
                <a:spcPct val="0"/>
              </a:spcAft>
              <a:buFontTx/>
              <a:buChar char="•"/>
              <a:defRPr/>
            </a:pPr>
            <a:endParaRPr lang="en-US" sz="2000">
              <a:solidFill>
                <a:srgbClr val="FFFF66"/>
              </a:solidFill>
              <a:latin typeface="Times New Roman" pitchFamily="18" charset="0"/>
            </a:endParaRPr>
          </a:p>
        </p:txBody>
      </p:sp>
      <p:sp>
        <p:nvSpPr>
          <p:cNvPr id="649314" name="Rectangle 98"/>
          <p:cNvSpPr>
            <a:spLocks noChangeArrowheads="1"/>
          </p:cNvSpPr>
          <p:nvPr/>
        </p:nvSpPr>
        <p:spPr bwMode="auto">
          <a:xfrm>
            <a:off x="3173415" y="2197100"/>
            <a:ext cx="1639873" cy="163058"/>
          </a:xfrm>
          <a:prstGeom prst="rect">
            <a:avLst/>
          </a:prstGeom>
          <a:noFill/>
          <a:ln w="9525">
            <a:noFill/>
            <a:miter lim="800000"/>
            <a:headEnd/>
            <a:tailEnd/>
          </a:ln>
        </p:spPr>
        <p:txBody>
          <a:bodyPr wrap="none" lIns="0" tIns="0" rIns="0" bIns="0">
            <a:spAutoFit/>
          </a:bodyPr>
          <a:lstStyle/>
          <a:p>
            <a:pPr eaLnBrk="0" fontAlgn="base" hangingPunct="0">
              <a:lnSpc>
                <a:spcPct val="75000"/>
              </a:lnSpc>
              <a:spcBef>
                <a:spcPct val="30000"/>
              </a:spcBef>
              <a:spcAft>
                <a:spcPct val="0"/>
              </a:spcAft>
              <a:defRPr/>
            </a:pPr>
            <a:r>
              <a:rPr lang="en-US" sz="1400" b="1" dirty="0">
                <a:solidFill>
                  <a:srgbClr val="000000"/>
                </a:solidFill>
                <a:latin typeface="Arial" pitchFamily="34" charset="0"/>
              </a:rPr>
              <a:t>Land/Infrastructure</a:t>
            </a:r>
            <a:endParaRPr lang="en-US" sz="1400" b="1" dirty="0">
              <a:solidFill>
                <a:srgbClr val="000000"/>
              </a:solidFill>
              <a:latin typeface="Times New Roman" pitchFamily="18" charset="0"/>
            </a:endParaRPr>
          </a:p>
        </p:txBody>
      </p:sp>
      <p:sp>
        <p:nvSpPr>
          <p:cNvPr id="142367" name="Rectangle 99"/>
          <p:cNvSpPr>
            <a:spLocks noChangeArrowheads="1"/>
          </p:cNvSpPr>
          <p:nvPr/>
        </p:nvSpPr>
        <p:spPr bwMode="auto">
          <a:xfrm>
            <a:off x="3898900" y="2197100"/>
            <a:ext cx="80150" cy="116442"/>
          </a:xfrm>
          <a:prstGeom prst="rect">
            <a:avLst/>
          </a:prstGeom>
          <a:noFill/>
          <a:ln w="9525">
            <a:noFill/>
            <a:miter lim="800000"/>
            <a:headEnd/>
            <a:tailEnd/>
          </a:ln>
        </p:spPr>
        <p:txBody>
          <a:bodyPr wrap="none" lIns="0" tIns="0" rIns="0" bIns="0">
            <a:spAutoFit/>
          </a:bodyPr>
          <a:lstStyle/>
          <a:p>
            <a:pPr eaLnBrk="0" fontAlgn="base" hangingPunct="0">
              <a:lnSpc>
                <a:spcPct val="75000"/>
              </a:lnSpc>
              <a:spcBef>
                <a:spcPct val="30000"/>
              </a:spcBef>
              <a:spcAft>
                <a:spcPct val="0"/>
              </a:spcAft>
              <a:buFontTx/>
              <a:buChar char="•"/>
              <a:defRPr/>
            </a:pPr>
            <a:r>
              <a:rPr lang="en-US" sz="1000">
                <a:solidFill>
                  <a:srgbClr val="00FF00"/>
                </a:solidFill>
                <a:latin typeface="Arial" pitchFamily="34" charset="0"/>
              </a:rPr>
              <a:t>.</a:t>
            </a:r>
            <a:endParaRPr lang="en-US" sz="2000">
              <a:solidFill>
                <a:srgbClr val="FFFF66"/>
              </a:solidFill>
              <a:latin typeface="Times New Roman" pitchFamily="18" charset="0"/>
            </a:endParaRPr>
          </a:p>
        </p:txBody>
      </p:sp>
      <p:sp>
        <p:nvSpPr>
          <p:cNvPr id="142368" name="Rectangle 100"/>
          <p:cNvSpPr>
            <a:spLocks noChangeArrowheads="1"/>
          </p:cNvSpPr>
          <p:nvPr/>
        </p:nvSpPr>
        <p:spPr bwMode="auto">
          <a:xfrm>
            <a:off x="2525715" y="2181225"/>
            <a:ext cx="414337" cy="190500"/>
          </a:xfrm>
          <a:prstGeom prst="rect">
            <a:avLst/>
          </a:prstGeom>
          <a:noFill/>
          <a:ln w="9525">
            <a:noFill/>
            <a:miter lim="800000"/>
            <a:headEnd/>
            <a:tailEnd/>
          </a:ln>
        </p:spPr>
        <p:txBody>
          <a:bodyPr/>
          <a:lstStyle/>
          <a:p>
            <a:pPr eaLnBrk="0" fontAlgn="base" hangingPunct="0">
              <a:lnSpc>
                <a:spcPct val="75000"/>
              </a:lnSpc>
              <a:spcBef>
                <a:spcPct val="30000"/>
              </a:spcBef>
              <a:spcAft>
                <a:spcPct val="0"/>
              </a:spcAft>
              <a:buFontTx/>
              <a:buChar char="•"/>
              <a:defRPr/>
            </a:pPr>
            <a:endParaRPr lang="en-US" sz="2000">
              <a:solidFill>
                <a:srgbClr val="FFFF66"/>
              </a:solidFill>
              <a:latin typeface="Times New Roman" pitchFamily="18" charset="0"/>
            </a:endParaRPr>
          </a:p>
        </p:txBody>
      </p:sp>
      <p:sp>
        <p:nvSpPr>
          <p:cNvPr id="649317" name="Rectangle 101"/>
          <p:cNvSpPr>
            <a:spLocks noChangeArrowheads="1"/>
          </p:cNvSpPr>
          <p:nvPr/>
        </p:nvSpPr>
        <p:spPr bwMode="auto">
          <a:xfrm>
            <a:off x="2525713" y="2187575"/>
            <a:ext cx="379912" cy="163058"/>
          </a:xfrm>
          <a:prstGeom prst="rect">
            <a:avLst/>
          </a:prstGeom>
          <a:noFill/>
          <a:ln w="9525">
            <a:noFill/>
            <a:miter lim="800000"/>
            <a:headEnd/>
            <a:tailEnd/>
          </a:ln>
        </p:spPr>
        <p:txBody>
          <a:bodyPr wrap="none" lIns="0" tIns="0" rIns="0" bIns="0">
            <a:spAutoFit/>
          </a:bodyPr>
          <a:lstStyle/>
          <a:p>
            <a:pPr eaLnBrk="0" fontAlgn="base" hangingPunct="0">
              <a:lnSpc>
                <a:spcPct val="75000"/>
              </a:lnSpc>
              <a:spcBef>
                <a:spcPct val="30000"/>
              </a:spcBef>
              <a:spcAft>
                <a:spcPct val="0"/>
              </a:spcAft>
              <a:defRPr/>
            </a:pPr>
            <a:r>
              <a:rPr lang="en-US" sz="1400" b="1" dirty="0">
                <a:solidFill>
                  <a:srgbClr val="000000"/>
                </a:solidFill>
                <a:latin typeface="Arial" pitchFamily="34" charset="0"/>
              </a:rPr>
              <a:t>A&amp;E</a:t>
            </a:r>
            <a:endParaRPr lang="en-US" sz="1400" b="1" dirty="0">
              <a:solidFill>
                <a:srgbClr val="FFFF66"/>
              </a:solidFill>
              <a:latin typeface="Times New Roman" pitchFamily="18" charset="0"/>
            </a:endParaRPr>
          </a:p>
        </p:txBody>
      </p:sp>
      <p:sp>
        <p:nvSpPr>
          <p:cNvPr id="142370" name="Rectangle 102"/>
          <p:cNvSpPr>
            <a:spLocks noChangeArrowheads="1"/>
          </p:cNvSpPr>
          <p:nvPr/>
        </p:nvSpPr>
        <p:spPr bwMode="auto">
          <a:xfrm>
            <a:off x="484188" y="2525713"/>
            <a:ext cx="900112" cy="190500"/>
          </a:xfrm>
          <a:prstGeom prst="rect">
            <a:avLst/>
          </a:prstGeom>
          <a:noFill/>
          <a:ln w="9525">
            <a:noFill/>
            <a:miter lim="800000"/>
            <a:headEnd/>
            <a:tailEnd/>
          </a:ln>
        </p:spPr>
        <p:txBody>
          <a:bodyPr/>
          <a:lstStyle/>
          <a:p>
            <a:pPr eaLnBrk="0" fontAlgn="base" hangingPunct="0">
              <a:lnSpc>
                <a:spcPct val="75000"/>
              </a:lnSpc>
              <a:spcBef>
                <a:spcPct val="30000"/>
              </a:spcBef>
              <a:spcAft>
                <a:spcPct val="0"/>
              </a:spcAft>
              <a:buFontTx/>
              <a:buChar char="•"/>
              <a:defRPr/>
            </a:pPr>
            <a:endParaRPr lang="en-US" sz="2000">
              <a:solidFill>
                <a:srgbClr val="FFFF66"/>
              </a:solidFill>
              <a:latin typeface="Times New Roman" pitchFamily="18" charset="0"/>
            </a:endParaRPr>
          </a:p>
        </p:txBody>
      </p:sp>
      <p:sp>
        <p:nvSpPr>
          <p:cNvPr id="649319" name="Rectangle 103"/>
          <p:cNvSpPr>
            <a:spLocks noChangeArrowheads="1"/>
          </p:cNvSpPr>
          <p:nvPr/>
        </p:nvSpPr>
        <p:spPr bwMode="auto">
          <a:xfrm>
            <a:off x="2" y="2514600"/>
            <a:ext cx="1590179" cy="163058"/>
          </a:xfrm>
          <a:prstGeom prst="rect">
            <a:avLst/>
          </a:prstGeom>
          <a:noFill/>
          <a:ln w="9525">
            <a:noFill/>
            <a:miter lim="800000"/>
            <a:headEnd/>
            <a:tailEnd/>
          </a:ln>
        </p:spPr>
        <p:txBody>
          <a:bodyPr wrap="none" lIns="0" tIns="0" rIns="0" bIns="0">
            <a:spAutoFit/>
          </a:bodyPr>
          <a:lstStyle/>
          <a:p>
            <a:pPr eaLnBrk="0" fontAlgn="base" hangingPunct="0">
              <a:lnSpc>
                <a:spcPct val="75000"/>
              </a:lnSpc>
              <a:spcBef>
                <a:spcPct val="30000"/>
              </a:spcBef>
              <a:spcAft>
                <a:spcPct val="0"/>
              </a:spcAft>
              <a:defRPr/>
            </a:pPr>
            <a:r>
              <a:rPr lang="en-US" sz="1400" b="1" dirty="0">
                <a:solidFill>
                  <a:srgbClr val="000000"/>
                </a:solidFill>
                <a:latin typeface="Arial" pitchFamily="34" charset="0"/>
              </a:rPr>
              <a:t>Construct Interest.</a:t>
            </a:r>
            <a:endParaRPr lang="en-US" sz="1400" b="1" dirty="0">
              <a:solidFill>
                <a:srgbClr val="000000"/>
              </a:solidFill>
              <a:latin typeface="Times New Roman" pitchFamily="18" charset="0"/>
            </a:endParaRPr>
          </a:p>
        </p:txBody>
      </p:sp>
      <p:sp>
        <p:nvSpPr>
          <p:cNvPr id="142372" name="Rectangle 104"/>
          <p:cNvSpPr>
            <a:spLocks noChangeArrowheads="1"/>
          </p:cNvSpPr>
          <p:nvPr/>
        </p:nvSpPr>
        <p:spPr bwMode="auto">
          <a:xfrm>
            <a:off x="592140" y="2692400"/>
            <a:ext cx="688975" cy="192088"/>
          </a:xfrm>
          <a:prstGeom prst="rect">
            <a:avLst/>
          </a:prstGeom>
          <a:noFill/>
          <a:ln w="9525">
            <a:noFill/>
            <a:miter lim="800000"/>
            <a:headEnd/>
            <a:tailEnd/>
          </a:ln>
        </p:spPr>
        <p:txBody>
          <a:bodyPr/>
          <a:lstStyle/>
          <a:p>
            <a:pPr eaLnBrk="0" fontAlgn="base" hangingPunct="0">
              <a:lnSpc>
                <a:spcPct val="75000"/>
              </a:lnSpc>
              <a:spcBef>
                <a:spcPct val="30000"/>
              </a:spcBef>
              <a:spcAft>
                <a:spcPct val="0"/>
              </a:spcAft>
              <a:buFontTx/>
              <a:buChar char="•"/>
              <a:defRPr/>
            </a:pPr>
            <a:endParaRPr lang="en-US" sz="2000">
              <a:solidFill>
                <a:srgbClr val="FFFF66"/>
              </a:solidFill>
              <a:latin typeface="Times New Roman" pitchFamily="18" charset="0"/>
            </a:endParaRPr>
          </a:p>
        </p:txBody>
      </p:sp>
      <p:sp>
        <p:nvSpPr>
          <p:cNvPr id="142373" name="Rectangle 105"/>
          <p:cNvSpPr>
            <a:spLocks noChangeArrowheads="1"/>
          </p:cNvSpPr>
          <p:nvPr/>
        </p:nvSpPr>
        <p:spPr bwMode="auto">
          <a:xfrm>
            <a:off x="6253165" y="2103440"/>
            <a:ext cx="693737" cy="288925"/>
          </a:xfrm>
          <a:prstGeom prst="rect">
            <a:avLst/>
          </a:prstGeom>
          <a:noFill/>
          <a:ln w="9525">
            <a:noFill/>
            <a:miter lim="800000"/>
            <a:headEnd/>
            <a:tailEnd/>
          </a:ln>
        </p:spPr>
        <p:txBody>
          <a:bodyPr/>
          <a:lstStyle/>
          <a:p>
            <a:pPr eaLnBrk="0" fontAlgn="base" hangingPunct="0">
              <a:lnSpc>
                <a:spcPct val="75000"/>
              </a:lnSpc>
              <a:spcBef>
                <a:spcPct val="30000"/>
              </a:spcBef>
              <a:spcAft>
                <a:spcPct val="0"/>
              </a:spcAft>
              <a:buFontTx/>
              <a:buChar char="•"/>
              <a:defRPr/>
            </a:pPr>
            <a:endParaRPr lang="en-US" sz="2000">
              <a:solidFill>
                <a:srgbClr val="FFFF66"/>
              </a:solidFill>
              <a:latin typeface="Times New Roman" pitchFamily="18" charset="0"/>
            </a:endParaRPr>
          </a:p>
        </p:txBody>
      </p:sp>
      <p:sp>
        <p:nvSpPr>
          <p:cNvPr id="649322" name="Rectangle 106"/>
          <p:cNvSpPr>
            <a:spLocks noChangeArrowheads="1"/>
          </p:cNvSpPr>
          <p:nvPr/>
        </p:nvSpPr>
        <p:spPr bwMode="auto">
          <a:xfrm>
            <a:off x="6350002" y="2157415"/>
            <a:ext cx="546625" cy="161583"/>
          </a:xfrm>
          <a:prstGeom prst="rect">
            <a:avLst/>
          </a:prstGeom>
          <a:noFill/>
          <a:ln w="9525">
            <a:noFill/>
            <a:miter lim="800000"/>
            <a:headEnd/>
            <a:tailEnd/>
          </a:ln>
        </p:spPr>
        <p:txBody>
          <a:bodyPr wrap="none" lIns="0" tIns="0" rIns="0" bIns="0">
            <a:spAutoFit/>
          </a:bodyPr>
          <a:lstStyle/>
          <a:p>
            <a:pPr eaLnBrk="0" fontAlgn="base" hangingPunct="0">
              <a:lnSpc>
                <a:spcPct val="75000"/>
              </a:lnSpc>
              <a:spcBef>
                <a:spcPct val="30000"/>
              </a:spcBef>
              <a:spcAft>
                <a:spcPct val="0"/>
              </a:spcAft>
              <a:defRPr/>
            </a:pPr>
            <a:r>
              <a:rPr lang="en-US" sz="1400" b="1" dirty="0">
                <a:solidFill>
                  <a:srgbClr val="000000"/>
                </a:solidFill>
                <a:latin typeface="Arial" pitchFamily="34" charset="0"/>
              </a:rPr>
              <a:t>Equity</a:t>
            </a:r>
            <a:endParaRPr lang="en-US" sz="1400" b="1" dirty="0">
              <a:solidFill>
                <a:srgbClr val="FFFF66"/>
              </a:solidFill>
              <a:latin typeface="Times New Roman" pitchFamily="18" charset="0"/>
            </a:endParaRPr>
          </a:p>
        </p:txBody>
      </p:sp>
      <p:sp>
        <p:nvSpPr>
          <p:cNvPr id="142375" name="Rectangle 107"/>
          <p:cNvSpPr>
            <a:spLocks noChangeArrowheads="1"/>
          </p:cNvSpPr>
          <p:nvPr/>
        </p:nvSpPr>
        <p:spPr bwMode="auto">
          <a:xfrm>
            <a:off x="6732588" y="3035302"/>
            <a:ext cx="1460500" cy="474663"/>
          </a:xfrm>
          <a:prstGeom prst="rect">
            <a:avLst/>
          </a:prstGeom>
          <a:noFill/>
          <a:ln w="9525">
            <a:noFill/>
            <a:miter lim="800000"/>
            <a:headEnd/>
            <a:tailEnd/>
          </a:ln>
        </p:spPr>
        <p:txBody>
          <a:bodyPr/>
          <a:lstStyle/>
          <a:p>
            <a:pPr eaLnBrk="0" fontAlgn="base" hangingPunct="0">
              <a:lnSpc>
                <a:spcPct val="75000"/>
              </a:lnSpc>
              <a:spcBef>
                <a:spcPct val="30000"/>
              </a:spcBef>
              <a:spcAft>
                <a:spcPct val="0"/>
              </a:spcAft>
              <a:buFontTx/>
              <a:buChar char="•"/>
              <a:defRPr/>
            </a:pPr>
            <a:endParaRPr lang="en-US" sz="2000">
              <a:solidFill>
                <a:srgbClr val="FFFF66"/>
              </a:solidFill>
              <a:latin typeface="Times New Roman" pitchFamily="18" charset="0"/>
            </a:endParaRPr>
          </a:p>
        </p:txBody>
      </p:sp>
      <p:sp>
        <p:nvSpPr>
          <p:cNvPr id="142376" name="Rectangle 108"/>
          <p:cNvSpPr>
            <a:spLocks noChangeArrowheads="1"/>
          </p:cNvSpPr>
          <p:nvPr/>
        </p:nvSpPr>
        <p:spPr bwMode="auto">
          <a:xfrm>
            <a:off x="7681913" y="3333750"/>
            <a:ext cx="1143000" cy="287338"/>
          </a:xfrm>
          <a:prstGeom prst="rect">
            <a:avLst/>
          </a:prstGeom>
          <a:noFill/>
          <a:ln w="9525">
            <a:noFill/>
            <a:miter lim="800000"/>
            <a:headEnd/>
            <a:tailEnd/>
          </a:ln>
        </p:spPr>
        <p:txBody>
          <a:bodyPr/>
          <a:lstStyle/>
          <a:p>
            <a:pPr eaLnBrk="0" fontAlgn="base" hangingPunct="0">
              <a:lnSpc>
                <a:spcPct val="75000"/>
              </a:lnSpc>
              <a:spcBef>
                <a:spcPct val="30000"/>
              </a:spcBef>
              <a:spcAft>
                <a:spcPct val="0"/>
              </a:spcAft>
              <a:buFontTx/>
              <a:buChar char="•"/>
              <a:defRPr/>
            </a:pPr>
            <a:endParaRPr lang="en-US" sz="2000">
              <a:solidFill>
                <a:srgbClr val="FFFF66"/>
              </a:solidFill>
              <a:latin typeface="Times New Roman" pitchFamily="18" charset="0"/>
            </a:endParaRPr>
          </a:p>
        </p:txBody>
      </p:sp>
      <p:sp>
        <p:nvSpPr>
          <p:cNvPr id="649325" name="Rectangle 109"/>
          <p:cNvSpPr>
            <a:spLocks noChangeArrowheads="1"/>
          </p:cNvSpPr>
          <p:nvPr/>
        </p:nvSpPr>
        <p:spPr bwMode="auto">
          <a:xfrm>
            <a:off x="7780338" y="3386138"/>
            <a:ext cx="1045158" cy="163058"/>
          </a:xfrm>
          <a:prstGeom prst="rect">
            <a:avLst/>
          </a:prstGeom>
          <a:noFill/>
          <a:ln w="9525">
            <a:noFill/>
            <a:miter lim="800000"/>
            <a:headEnd/>
            <a:tailEnd/>
          </a:ln>
        </p:spPr>
        <p:txBody>
          <a:bodyPr wrap="none" lIns="0" tIns="0" rIns="0" bIns="0">
            <a:spAutoFit/>
          </a:bodyPr>
          <a:lstStyle/>
          <a:p>
            <a:pPr eaLnBrk="0" fontAlgn="base" hangingPunct="0">
              <a:lnSpc>
                <a:spcPct val="75000"/>
              </a:lnSpc>
              <a:spcBef>
                <a:spcPct val="30000"/>
              </a:spcBef>
              <a:spcAft>
                <a:spcPct val="0"/>
              </a:spcAft>
              <a:defRPr/>
            </a:pPr>
            <a:r>
              <a:rPr lang="en-US" sz="1400" b="1" dirty="0">
                <a:solidFill>
                  <a:srgbClr val="000000"/>
                </a:solidFill>
                <a:latin typeface="Arial" pitchFamily="34" charset="0"/>
              </a:rPr>
              <a:t>Private Debt</a:t>
            </a:r>
            <a:endParaRPr lang="en-US" sz="1400" b="1" dirty="0">
              <a:solidFill>
                <a:srgbClr val="000000"/>
              </a:solidFill>
              <a:latin typeface="Times New Roman" pitchFamily="18" charset="0"/>
            </a:endParaRPr>
          </a:p>
        </p:txBody>
      </p:sp>
      <p:sp>
        <p:nvSpPr>
          <p:cNvPr id="142378" name="Rectangle 110"/>
          <p:cNvSpPr>
            <a:spLocks noChangeArrowheads="1"/>
          </p:cNvSpPr>
          <p:nvPr/>
        </p:nvSpPr>
        <p:spPr bwMode="auto">
          <a:xfrm>
            <a:off x="7866065" y="995365"/>
            <a:ext cx="733425" cy="160337"/>
          </a:xfrm>
          <a:prstGeom prst="rect">
            <a:avLst/>
          </a:prstGeom>
          <a:noFill/>
          <a:ln w="9525">
            <a:noFill/>
            <a:miter lim="800000"/>
            <a:headEnd/>
            <a:tailEnd/>
          </a:ln>
        </p:spPr>
        <p:txBody>
          <a:bodyPr/>
          <a:lstStyle/>
          <a:p>
            <a:pPr eaLnBrk="0" fontAlgn="base" hangingPunct="0">
              <a:lnSpc>
                <a:spcPct val="75000"/>
              </a:lnSpc>
              <a:spcBef>
                <a:spcPct val="30000"/>
              </a:spcBef>
              <a:spcAft>
                <a:spcPct val="0"/>
              </a:spcAft>
              <a:buFontTx/>
              <a:buChar char="•"/>
              <a:defRPr/>
            </a:pPr>
            <a:endParaRPr lang="en-US" sz="2000">
              <a:solidFill>
                <a:srgbClr val="FFFF66"/>
              </a:solidFill>
              <a:latin typeface="Times New Roman" pitchFamily="18" charset="0"/>
            </a:endParaRPr>
          </a:p>
        </p:txBody>
      </p:sp>
      <p:sp>
        <p:nvSpPr>
          <p:cNvPr id="142379" name="Rectangle 111"/>
          <p:cNvSpPr>
            <a:spLocks noChangeArrowheads="1"/>
          </p:cNvSpPr>
          <p:nvPr/>
        </p:nvSpPr>
        <p:spPr bwMode="auto">
          <a:xfrm>
            <a:off x="8383588" y="2087565"/>
            <a:ext cx="512762" cy="287337"/>
          </a:xfrm>
          <a:prstGeom prst="rect">
            <a:avLst/>
          </a:prstGeom>
          <a:noFill/>
          <a:ln w="9525">
            <a:noFill/>
            <a:miter lim="800000"/>
            <a:headEnd/>
            <a:tailEnd/>
          </a:ln>
        </p:spPr>
        <p:txBody>
          <a:bodyPr/>
          <a:lstStyle/>
          <a:p>
            <a:pPr eaLnBrk="0" fontAlgn="base" hangingPunct="0">
              <a:lnSpc>
                <a:spcPct val="75000"/>
              </a:lnSpc>
              <a:spcBef>
                <a:spcPct val="30000"/>
              </a:spcBef>
              <a:spcAft>
                <a:spcPct val="0"/>
              </a:spcAft>
              <a:buFontTx/>
              <a:buChar char="•"/>
              <a:defRPr/>
            </a:pPr>
            <a:endParaRPr lang="en-US" sz="2000">
              <a:solidFill>
                <a:srgbClr val="FFFF66"/>
              </a:solidFill>
              <a:latin typeface="Times New Roman" pitchFamily="18" charset="0"/>
            </a:endParaRPr>
          </a:p>
        </p:txBody>
      </p:sp>
      <p:sp>
        <p:nvSpPr>
          <p:cNvPr id="649328" name="Rectangle 112"/>
          <p:cNvSpPr>
            <a:spLocks noChangeArrowheads="1"/>
          </p:cNvSpPr>
          <p:nvPr/>
        </p:nvSpPr>
        <p:spPr bwMode="auto">
          <a:xfrm>
            <a:off x="8478838" y="2143125"/>
            <a:ext cx="347852" cy="163058"/>
          </a:xfrm>
          <a:prstGeom prst="rect">
            <a:avLst/>
          </a:prstGeom>
          <a:noFill/>
          <a:ln w="9525">
            <a:noFill/>
            <a:miter lim="800000"/>
            <a:headEnd/>
            <a:tailEnd/>
          </a:ln>
        </p:spPr>
        <p:txBody>
          <a:bodyPr wrap="none" lIns="0" tIns="0" rIns="0" bIns="0">
            <a:spAutoFit/>
          </a:bodyPr>
          <a:lstStyle/>
          <a:p>
            <a:pPr eaLnBrk="0" fontAlgn="base" hangingPunct="0">
              <a:lnSpc>
                <a:spcPct val="75000"/>
              </a:lnSpc>
              <a:spcBef>
                <a:spcPct val="30000"/>
              </a:spcBef>
              <a:spcAft>
                <a:spcPct val="0"/>
              </a:spcAft>
              <a:defRPr/>
            </a:pPr>
            <a:r>
              <a:rPr lang="en-US" sz="1400" b="1" dirty="0">
                <a:solidFill>
                  <a:srgbClr val="000000"/>
                </a:solidFill>
                <a:latin typeface="Arial" pitchFamily="34" charset="0"/>
              </a:rPr>
              <a:t>Gap</a:t>
            </a:r>
            <a:endParaRPr lang="en-US" sz="1400" b="1" dirty="0">
              <a:solidFill>
                <a:srgbClr val="FFFF66"/>
              </a:solidFill>
              <a:latin typeface="Times New Roman" pitchFamily="18" charset="0"/>
            </a:endParaRPr>
          </a:p>
        </p:txBody>
      </p:sp>
      <p:sp>
        <p:nvSpPr>
          <p:cNvPr id="142381" name="Rectangle 113"/>
          <p:cNvSpPr>
            <a:spLocks noChangeArrowheads="1"/>
          </p:cNvSpPr>
          <p:nvPr/>
        </p:nvSpPr>
        <p:spPr bwMode="auto">
          <a:xfrm>
            <a:off x="171450" y="4484690"/>
            <a:ext cx="1460500" cy="288925"/>
          </a:xfrm>
          <a:prstGeom prst="rect">
            <a:avLst/>
          </a:prstGeom>
          <a:noFill/>
          <a:ln w="9525">
            <a:noFill/>
            <a:miter lim="800000"/>
            <a:headEnd/>
            <a:tailEnd/>
          </a:ln>
        </p:spPr>
        <p:txBody>
          <a:bodyPr/>
          <a:lstStyle/>
          <a:p>
            <a:pPr eaLnBrk="0" fontAlgn="base" hangingPunct="0">
              <a:lnSpc>
                <a:spcPct val="75000"/>
              </a:lnSpc>
              <a:spcBef>
                <a:spcPct val="30000"/>
              </a:spcBef>
              <a:spcAft>
                <a:spcPct val="0"/>
              </a:spcAft>
              <a:buFontTx/>
              <a:buChar char="•"/>
              <a:defRPr/>
            </a:pPr>
            <a:endParaRPr lang="en-US" sz="2000">
              <a:solidFill>
                <a:srgbClr val="FFFF66"/>
              </a:solidFill>
              <a:latin typeface="Times New Roman" pitchFamily="18" charset="0"/>
            </a:endParaRPr>
          </a:p>
        </p:txBody>
      </p:sp>
      <p:sp>
        <p:nvSpPr>
          <p:cNvPr id="142382" name="Rectangle 114"/>
          <p:cNvSpPr>
            <a:spLocks noChangeArrowheads="1"/>
          </p:cNvSpPr>
          <p:nvPr/>
        </p:nvSpPr>
        <p:spPr bwMode="auto">
          <a:xfrm>
            <a:off x="1630365" y="4525963"/>
            <a:ext cx="325437" cy="474662"/>
          </a:xfrm>
          <a:prstGeom prst="rect">
            <a:avLst/>
          </a:prstGeom>
          <a:noFill/>
          <a:ln w="9525">
            <a:noFill/>
            <a:miter lim="800000"/>
            <a:headEnd/>
            <a:tailEnd/>
          </a:ln>
        </p:spPr>
        <p:txBody>
          <a:bodyPr/>
          <a:lstStyle/>
          <a:p>
            <a:pPr eaLnBrk="0" fontAlgn="base" hangingPunct="0">
              <a:lnSpc>
                <a:spcPct val="75000"/>
              </a:lnSpc>
              <a:spcBef>
                <a:spcPct val="30000"/>
              </a:spcBef>
              <a:spcAft>
                <a:spcPct val="0"/>
              </a:spcAft>
              <a:buFontTx/>
              <a:buChar char="•"/>
              <a:defRPr/>
            </a:pPr>
            <a:endParaRPr lang="en-US" sz="2000">
              <a:solidFill>
                <a:srgbClr val="FFFF66"/>
              </a:solidFill>
              <a:latin typeface="Times New Roman" pitchFamily="18" charset="0"/>
            </a:endParaRPr>
          </a:p>
        </p:txBody>
      </p:sp>
      <p:sp>
        <p:nvSpPr>
          <p:cNvPr id="649331" name="Rectangle 115"/>
          <p:cNvSpPr>
            <a:spLocks noChangeArrowheads="1"/>
          </p:cNvSpPr>
          <p:nvPr/>
        </p:nvSpPr>
        <p:spPr bwMode="auto">
          <a:xfrm flipH="1">
            <a:off x="1447800" y="4648200"/>
            <a:ext cx="228600" cy="292100"/>
          </a:xfrm>
          <a:prstGeom prst="rect">
            <a:avLst/>
          </a:prstGeom>
          <a:noFill/>
          <a:ln w="9525">
            <a:noFill/>
            <a:miter lim="800000"/>
            <a:headEnd/>
            <a:tailEnd/>
          </a:ln>
        </p:spPr>
        <p:txBody>
          <a:bodyPr wrap="square" lIns="0" tIns="0" rIns="0" bIns="0">
            <a:spAutoFit/>
          </a:bodyPr>
          <a:lstStyle/>
          <a:p>
            <a:pPr algn="ctr" eaLnBrk="0" fontAlgn="base" hangingPunct="0">
              <a:lnSpc>
                <a:spcPct val="75000"/>
              </a:lnSpc>
              <a:spcBef>
                <a:spcPct val="30000"/>
              </a:spcBef>
              <a:spcAft>
                <a:spcPct val="0"/>
              </a:spcAft>
              <a:defRPr/>
            </a:pPr>
            <a:r>
              <a:rPr lang="en-US" sz="2500" dirty="0">
                <a:solidFill>
                  <a:srgbClr val="000000"/>
                </a:solidFill>
                <a:latin typeface="Times New Roman" pitchFamily="18" charset="0"/>
              </a:rPr>
              <a:t>-</a:t>
            </a:r>
            <a:endParaRPr lang="en-US" sz="2000" dirty="0">
              <a:solidFill>
                <a:srgbClr val="FFFF66"/>
              </a:solidFill>
              <a:latin typeface="Times New Roman" pitchFamily="18" charset="0"/>
            </a:endParaRPr>
          </a:p>
        </p:txBody>
      </p:sp>
      <p:sp>
        <p:nvSpPr>
          <p:cNvPr id="142384" name="Rectangle 116"/>
          <p:cNvSpPr>
            <a:spLocks noChangeArrowheads="1"/>
          </p:cNvSpPr>
          <p:nvPr/>
        </p:nvSpPr>
        <p:spPr bwMode="auto">
          <a:xfrm>
            <a:off x="3332165" y="4595813"/>
            <a:ext cx="369887" cy="476250"/>
          </a:xfrm>
          <a:prstGeom prst="rect">
            <a:avLst/>
          </a:prstGeom>
          <a:noFill/>
          <a:ln w="9525">
            <a:noFill/>
            <a:miter lim="800000"/>
            <a:headEnd/>
            <a:tailEnd/>
          </a:ln>
        </p:spPr>
        <p:txBody>
          <a:bodyPr/>
          <a:lstStyle/>
          <a:p>
            <a:pPr eaLnBrk="0" fontAlgn="base" hangingPunct="0">
              <a:lnSpc>
                <a:spcPct val="75000"/>
              </a:lnSpc>
              <a:spcBef>
                <a:spcPct val="30000"/>
              </a:spcBef>
              <a:spcAft>
                <a:spcPct val="0"/>
              </a:spcAft>
              <a:buFontTx/>
              <a:buChar char="•"/>
              <a:defRPr/>
            </a:pPr>
            <a:endParaRPr lang="en-US" sz="2000">
              <a:solidFill>
                <a:srgbClr val="FFFF66"/>
              </a:solidFill>
              <a:latin typeface="Times New Roman" pitchFamily="18" charset="0"/>
            </a:endParaRPr>
          </a:p>
        </p:txBody>
      </p:sp>
      <p:sp>
        <p:nvSpPr>
          <p:cNvPr id="649333" name="Rectangle 117"/>
          <p:cNvSpPr>
            <a:spLocks noChangeArrowheads="1"/>
          </p:cNvSpPr>
          <p:nvPr/>
        </p:nvSpPr>
        <p:spPr bwMode="auto">
          <a:xfrm>
            <a:off x="3200402" y="4648200"/>
            <a:ext cx="180975" cy="292100"/>
          </a:xfrm>
          <a:prstGeom prst="rect">
            <a:avLst/>
          </a:prstGeom>
          <a:noFill/>
          <a:ln w="9525">
            <a:noFill/>
            <a:miter lim="800000"/>
            <a:headEnd/>
            <a:tailEnd/>
          </a:ln>
        </p:spPr>
        <p:txBody>
          <a:bodyPr wrap="none" lIns="0" tIns="0" rIns="0" bIns="0">
            <a:spAutoFit/>
          </a:bodyPr>
          <a:lstStyle/>
          <a:p>
            <a:pPr eaLnBrk="0" fontAlgn="base" hangingPunct="0">
              <a:lnSpc>
                <a:spcPct val="75000"/>
              </a:lnSpc>
              <a:spcBef>
                <a:spcPct val="30000"/>
              </a:spcBef>
              <a:spcAft>
                <a:spcPct val="0"/>
              </a:spcAft>
              <a:defRPr/>
            </a:pPr>
            <a:r>
              <a:rPr lang="en-US" sz="2500" b="1" dirty="0">
                <a:solidFill>
                  <a:srgbClr val="000000"/>
                </a:solidFill>
                <a:latin typeface="Times New Roman" pitchFamily="18" charset="0"/>
              </a:rPr>
              <a:t>=</a:t>
            </a:r>
            <a:endParaRPr lang="en-US" sz="2000" b="1" dirty="0">
              <a:solidFill>
                <a:srgbClr val="FFFF66"/>
              </a:solidFill>
              <a:latin typeface="Times New Roman" pitchFamily="18" charset="0"/>
            </a:endParaRPr>
          </a:p>
        </p:txBody>
      </p:sp>
      <p:sp>
        <p:nvSpPr>
          <p:cNvPr id="142386" name="Rectangle 118"/>
          <p:cNvSpPr>
            <a:spLocks noChangeArrowheads="1"/>
          </p:cNvSpPr>
          <p:nvPr/>
        </p:nvSpPr>
        <p:spPr bwMode="auto">
          <a:xfrm>
            <a:off x="5524502" y="4529138"/>
            <a:ext cx="328613" cy="474662"/>
          </a:xfrm>
          <a:prstGeom prst="rect">
            <a:avLst/>
          </a:prstGeom>
          <a:noFill/>
          <a:ln w="9525">
            <a:noFill/>
            <a:miter lim="800000"/>
            <a:headEnd/>
            <a:tailEnd/>
          </a:ln>
        </p:spPr>
        <p:txBody>
          <a:bodyPr/>
          <a:lstStyle/>
          <a:p>
            <a:pPr eaLnBrk="0" fontAlgn="base" hangingPunct="0">
              <a:lnSpc>
                <a:spcPct val="75000"/>
              </a:lnSpc>
              <a:spcBef>
                <a:spcPct val="30000"/>
              </a:spcBef>
              <a:spcAft>
                <a:spcPct val="0"/>
              </a:spcAft>
              <a:buFontTx/>
              <a:buChar char="•"/>
              <a:defRPr/>
            </a:pPr>
            <a:endParaRPr lang="en-US" sz="2000">
              <a:solidFill>
                <a:srgbClr val="FFFF66"/>
              </a:solidFill>
              <a:latin typeface="Times New Roman" pitchFamily="18" charset="0"/>
            </a:endParaRPr>
          </a:p>
        </p:txBody>
      </p:sp>
      <p:sp>
        <p:nvSpPr>
          <p:cNvPr id="649335" name="Rectangle 119"/>
          <p:cNvSpPr>
            <a:spLocks noChangeArrowheads="1"/>
          </p:cNvSpPr>
          <p:nvPr/>
        </p:nvSpPr>
        <p:spPr bwMode="auto">
          <a:xfrm>
            <a:off x="5334000" y="4572000"/>
            <a:ext cx="107950" cy="292100"/>
          </a:xfrm>
          <a:prstGeom prst="rect">
            <a:avLst/>
          </a:prstGeom>
          <a:noFill/>
          <a:ln w="9525">
            <a:noFill/>
            <a:miter lim="800000"/>
            <a:headEnd/>
            <a:tailEnd/>
          </a:ln>
        </p:spPr>
        <p:txBody>
          <a:bodyPr wrap="none" lIns="0" tIns="0" rIns="0" bIns="0">
            <a:spAutoFit/>
          </a:bodyPr>
          <a:lstStyle/>
          <a:p>
            <a:pPr eaLnBrk="0" fontAlgn="base" hangingPunct="0">
              <a:lnSpc>
                <a:spcPct val="75000"/>
              </a:lnSpc>
              <a:spcBef>
                <a:spcPct val="30000"/>
              </a:spcBef>
              <a:spcAft>
                <a:spcPct val="0"/>
              </a:spcAft>
              <a:defRPr/>
            </a:pPr>
            <a:r>
              <a:rPr lang="en-US" sz="2500">
                <a:solidFill>
                  <a:srgbClr val="000000"/>
                </a:solidFill>
                <a:latin typeface="Times New Roman" pitchFamily="18" charset="0"/>
              </a:rPr>
              <a:t>-</a:t>
            </a:r>
            <a:endParaRPr lang="en-US" sz="2000">
              <a:solidFill>
                <a:srgbClr val="FFFF66"/>
              </a:solidFill>
              <a:latin typeface="Times New Roman" pitchFamily="18" charset="0"/>
            </a:endParaRPr>
          </a:p>
        </p:txBody>
      </p:sp>
      <p:sp>
        <p:nvSpPr>
          <p:cNvPr id="142388" name="Rectangle 120"/>
          <p:cNvSpPr>
            <a:spLocks noChangeArrowheads="1"/>
          </p:cNvSpPr>
          <p:nvPr/>
        </p:nvSpPr>
        <p:spPr bwMode="auto">
          <a:xfrm>
            <a:off x="3492500" y="3705225"/>
            <a:ext cx="1949450" cy="381000"/>
          </a:xfrm>
          <a:prstGeom prst="rect">
            <a:avLst/>
          </a:prstGeom>
          <a:noFill/>
          <a:ln w="9525">
            <a:noFill/>
            <a:miter lim="800000"/>
            <a:headEnd/>
            <a:tailEnd/>
          </a:ln>
        </p:spPr>
        <p:txBody>
          <a:bodyPr/>
          <a:lstStyle/>
          <a:p>
            <a:pPr eaLnBrk="0" fontAlgn="base" hangingPunct="0">
              <a:lnSpc>
                <a:spcPct val="75000"/>
              </a:lnSpc>
              <a:spcBef>
                <a:spcPct val="30000"/>
              </a:spcBef>
              <a:spcAft>
                <a:spcPct val="0"/>
              </a:spcAft>
              <a:buFontTx/>
              <a:buChar char="•"/>
              <a:defRPr/>
            </a:pPr>
            <a:endParaRPr lang="en-US" sz="2000">
              <a:solidFill>
                <a:srgbClr val="FFFF66"/>
              </a:solidFill>
              <a:latin typeface="Times New Roman" pitchFamily="18" charset="0"/>
            </a:endParaRPr>
          </a:p>
        </p:txBody>
      </p:sp>
      <p:sp>
        <p:nvSpPr>
          <p:cNvPr id="649337" name="Rectangle 121"/>
          <p:cNvSpPr>
            <a:spLocks noChangeArrowheads="1"/>
          </p:cNvSpPr>
          <p:nvPr/>
        </p:nvSpPr>
        <p:spPr bwMode="auto">
          <a:xfrm>
            <a:off x="2133602" y="3886200"/>
            <a:ext cx="1993751" cy="279500"/>
          </a:xfrm>
          <a:prstGeom prst="rect">
            <a:avLst/>
          </a:prstGeom>
          <a:noFill/>
          <a:ln w="9525">
            <a:noFill/>
            <a:miter lim="800000"/>
            <a:headEnd/>
            <a:tailEnd/>
          </a:ln>
        </p:spPr>
        <p:txBody>
          <a:bodyPr wrap="none" lIns="0" tIns="0" rIns="0" bIns="0">
            <a:spAutoFit/>
          </a:bodyPr>
          <a:lstStyle/>
          <a:p>
            <a:pPr eaLnBrk="0" fontAlgn="base" hangingPunct="0">
              <a:lnSpc>
                <a:spcPct val="75000"/>
              </a:lnSpc>
              <a:spcBef>
                <a:spcPct val="30000"/>
              </a:spcBef>
              <a:spcAft>
                <a:spcPct val="0"/>
              </a:spcAft>
              <a:defRPr/>
            </a:pPr>
            <a:r>
              <a:rPr lang="en-US" sz="2400" u="sng" dirty="0">
                <a:solidFill>
                  <a:srgbClr val="000000"/>
                </a:solidFill>
                <a:latin typeface="Arial" pitchFamily="34" charset="0"/>
              </a:rPr>
              <a:t>OPERATIONS</a:t>
            </a:r>
            <a:endParaRPr lang="en-US" sz="2400" u="sng" dirty="0">
              <a:solidFill>
                <a:srgbClr val="FFFF66"/>
              </a:solidFill>
              <a:latin typeface="Times New Roman" pitchFamily="18" charset="0"/>
            </a:endParaRPr>
          </a:p>
        </p:txBody>
      </p:sp>
      <p:sp>
        <p:nvSpPr>
          <p:cNvPr id="649338" name="Freeform 122"/>
          <p:cNvSpPr>
            <a:spLocks/>
          </p:cNvSpPr>
          <p:nvPr/>
        </p:nvSpPr>
        <p:spPr bwMode="auto">
          <a:xfrm>
            <a:off x="6934202" y="4724400"/>
            <a:ext cx="309563" cy="152400"/>
          </a:xfrm>
          <a:custGeom>
            <a:avLst/>
            <a:gdLst>
              <a:gd name="T0" fmla="*/ 2147483647 w 195"/>
              <a:gd name="T1" fmla="*/ 0 h 105"/>
              <a:gd name="T2" fmla="*/ 2147483647 w 195"/>
              <a:gd name="T3" fmla="*/ 2147483647 h 105"/>
              <a:gd name="T4" fmla="*/ 0 w 195"/>
              <a:gd name="T5" fmla="*/ 2147483647 h 105"/>
              <a:gd name="T6" fmla="*/ 0 w 195"/>
              <a:gd name="T7" fmla="*/ 2147483647 h 105"/>
              <a:gd name="T8" fmla="*/ 2147483647 w 195"/>
              <a:gd name="T9" fmla="*/ 2147483647 h 105"/>
              <a:gd name="T10" fmla="*/ 2147483647 w 195"/>
              <a:gd name="T11" fmla="*/ 2147483647 h 105"/>
              <a:gd name="T12" fmla="*/ 2147483647 w 195"/>
              <a:gd name="T13" fmla="*/ 2147483647 h 105"/>
              <a:gd name="T14" fmla="*/ 2147483647 w 195"/>
              <a:gd name="T15" fmla="*/ 0 h 105"/>
              <a:gd name="T16" fmla="*/ 0 60000 65536"/>
              <a:gd name="T17" fmla="*/ 0 60000 65536"/>
              <a:gd name="T18" fmla="*/ 0 60000 65536"/>
              <a:gd name="T19" fmla="*/ 0 60000 65536"/>
              <a:gd name="T20" fmla="*/ 0 60000 65536"/>
              <a:gd name="T21" fmla="*/ 0 60000 65536"/>
              <a:gd name="T22" fmla="*/ 0 60000 65536"/>
              <a:gd name="T23" fmla="*/ 0 60000 65536"/>
              <a:gd name="T24" fmla="*/ 0 w 195"/>
              <a:gd name="T25" fmla="*/ 0 h 105"/>
              <a:gd name="T26" fmla="*/ 195 w 195"/>
              <a:gd name="T27" fmla="*/ 105 h 10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95" h="105">
                <a:moveTo>
                  <a:pt x="97" y="0"/>
                </a:moveTo>
                <a:lnTo>
                  <a:pt x="97" y="27"/>
                </a:lnTo>
                <a:lnTo>
                  <a:pt x="0" y="27"/>
                </a:lnTo>
                <a:lnTo>
                  <a:pt x="0" y="80"/>
                </a:lnTo>
                <a:lnTo>
                  <a:pt x="97" y="80"/>
                </a:lnTo>
                <a:lnTo>
                  <a:pt x="97" y="105"/>
                </a:lnTo>
                <a:lnTo>
                  <a:pt x="195" y="52"/>
                </a:lnTo>
                <a:lnTo>
                  <a:pt x="97" y="0"/>
                </a:lnTo>
                <a:close/>
              </a:path>
            </a:pathLst>
          </a:custGeom>
          <a:solidFill>
            <a:srgbClr val="333300"/>
          </a:solidFill>
          <a:ln w="14288">
            <a:solidFill>
              <a:srgbClr val="000000"/>
            </a:solidFill>
            <a:round/>
            <a:headEnd/>
            <a:tailEnd/>
          </a:ln>
        </p:spPr>
        <p:txBody>
          <a:bodyPr/>
          <a:lstStyle/>
          <a:p>
            <a:pPr eaLnBrk="0" fontAlgn="base" hangingPunct="0">
              <a:lnSpc>
                <a:spcPct val="75000"/>
              </a:lnSpc>
              <a:spcBef>
                <a:spcPct val="30000"/>
              </a:spcBef>
              <a:spcAft>
                <a:spcPct val="0"/>
              </a:spcAft>
              <a:buFontTx/>
              <a:buChar char="•"/>
              <a:defRPr/>
            </a:pPr>
            <a:endParaRPr lang="en-US" sz="2000">
              <a:solidFill>
                <a:srgbClr val="FFFF66"/>
              </a:solidFill>
              <a:latin typeface="Times New Roman" pitchFamily="18" charset="0"/>
            </a:endParaRPr>
          </a:p>
        </p:txBody>
      </p:sp>
      <p:sp>
        <p:nvSpPr>
          <p:cNvPr id="649339" name="Freeform 123"/>
          <p:cNvSpPr>
            <a:spLocks/>
          </p:cNvSpPr>
          <p:nvPr/>
        </p:nvSpPr>
        <p:spPr bwMode="auto">
          <a:xfrm>
            <a:off x="0" y="4495802"/>
            <a:ext cx="1360488" cy="714375"/>
          </a:xfrm>
          <a:custGeom>
            <a:avLst/>
            <a:gdLst>
              <a:gd name="T0" fmla="*/ 2147483647 w 857"/>
              <a:gd name="T1" fmla="*/ 0 h 450"/>
              <a:gd name="T2" fmla="*/ 2147483647 w 857"/>
              <a:gd name="T3" fmla="*/ 2147483647 h 450"/>
              <a:gd name="T4" fmla="*/ 2147483647 w 857"/>
              <a:gd name="T5" fmla="*/ 2147483647 h 450"/>
              <a:gd name="T6" fmla="*/ 2147483647 w 857"/>
              <a:gd name="T7" fmla="*/ 2147483647 h 450"/>
              <a:gd name="T8" fmla="*/ 2147483647 w 857"/>
              <a:gd name="T9" fmla="*/ 2147483647 h 450"/>
              <a:gd name="T10" fmla="*/ 2147483647 w 857"/>
              <a:gd name="T11" fmla="*/ 2147483647 h 450"/>
              <a:gd name="T12" fmla="*/ 0 w 857"/>
              <a:gd name="T13" fmla="*/ 2147483647 h 450"/>
              <a:gd name="T14" fmla="*/ 0 w 857"/>
              <a:gd name="T15" fmla="*/ 2147483647 h 450"/>
              <a:gd name="T16" fmla="*/ 2147483647 w 857"/>
              <a:gd name="T17" fmla="*/ 2147483647 h 450"/>
              <a:gd name="T18" fmla="*/ 2147483647 w 857"/>
              <a:gd name="T19" fmla="*/ 2147483647 h 450"/>
              <a:gd name="T20" fmla="*/ 2147483647 w 857"/>
              <a:gd name="T21" fmla="*/ 2147483647 h 450"/>
              <a:gd name="T22" fmla="*/ 2147483647 w 857"/>
              <a:gd name="T23" fmla="*/ 2147483647 h 450"/>
              <a:gd name="T24" fmla="*/ 2147483647 w 857"/>
              <a:gd name="T25" fmla="*/ 2147483647 h 450"/>
              <a:gd name="T26" fmla="*/ 2147483647 w 857"/>
              <a:gd name="T27" fmla="*/ 2147483647 h 450"/>
              <a:gd name="T28" fmla="*/ 2147483647 w 857"/>
              <a:gd name="T29" fmla="*/ 2147483647 h 450"/>
              <a:gd name="T30" fmla="*/ 2147483647 w 857"/>
              <a:gd name="T31" fmla="*/ 2147483647 h 450"/>
              <a:gd name="T32" fmla="*/ 2147483647 w 857"/>
              <a:gd name="T33" fmla="*/ 2147483647 h 450"/>
              <a:gd name="T34" fmla="*/ 2147483647 w 857"/>
              <a:gd name="T35" fmla="*/ 2147483647 h 450"/>
              <a:gd name="T36" fmla="*/ 2147483647 w 857"/>
              <a:gd name="T37" fmla="*/ 2147483647 h 450"/>
              <a:gd name="T38" fmla="*/ 2147483647 w 857"/>
              <a:gd name="T39" fmla="*/ 2147483647 h 450"/>
              <a:gd name="T40" fmla="*/ 2147483647 w 857"/>
              <a:gd name="T41" fmla="*/ 2147483647 h 450"/>
              <a:gd name="T42" fmla="*/ 2147483647 w 857"/>
              <a:gd name="T43" fmla="*/ 2147483647 h 450"/>
              <a:gd name="T44" fmla="*/ 2147483647 w 857"/>
              <a:gd name="T45" fmla="*/ 2147483647 h 450"/>
              <a:gd name="T46" fmla="*/ 2147483647 w 857"/>
              <a:gd name="T47" fmla="*/ 2147483647 h 450"/>
              <a:gd name="T48" fmla="*/ 2147483647 w 857"/>
              <a:gd name="T49" fmla="*/ 2147483647 h 450"/>
              <a:gd name="T50" fmla="*/ 2147483647 w 857"/>
              <a:gd name="T51" fmla="*/ 2147483647 h 450"/>
              <a:gd name="T52" fmla="*/ 2147483647 w 857"/>
              <a:gd name="T53" fmla="*/ 2147483647 h 450"/>
              <a:gd name="T54" fmla="*/ 2147483647 w 857"/>
              <a:gd name="T55" fmla="*/ 0 h 450"/>
              <a:gd name="T56" fmla="*/ 2147483647 w 857"/>
              <a:gd name="T57" fmla="*/ 0 h 45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857"/>
              <a:gd name="T88" fmla="*/ 0 h 450"/>
              <a:gd name="T89" fmla="*/ 857 w 857"/>
              <a:gd name="T90" fmla="*/ 450 h 45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857" h="450">
                <a:moveTo>
                  <a:pt x="57" y="0"/>
                </a:moveTo>
                <a:lnTo>
                  <a:pt x="46" y="2"/>
                </a:lnTo>
                <a:lnTo>
                  <a:pt x="35" y="4"/>
                </a:lnTo>
                <a:lnTo>
                  <a:pt x="16" y="17"/>
                </a:lnTo>
                <a:lnTo>
                  <a:pt x="5" y="34"/>
                </a:lnTo>
                <a:lnTo>
                  <a:pt x="3" y="47"/>
                </a:lnTo>
                <a:lnTo>
                  <a:pt x="0" y="57"/>
                </a:lnTo>
                <a:lnTo>
                  <a:pt x="0" y="393"/>
                </a:lnTo>
                <a:lnTo>
                  <a:pt x="3" y="403"/>
                </a:lnTo>
                <a:lnTo>
                  <a:pt x="5" y="416"/>
                </a:lnTo>
                <a:lnTo>
                  <a:pt x="16" y="433"/>
                </a:lnTo>
                <a:lnTo>
                  <a:pt x="35" y="445"/>
                </a:lnTo>
                <a:lnTo>
                  <a:pt x="46" y="448"/>
                </a:lnTo>
                <a:lnTo>
                  <a:pt x="57" y="450"/>
                </a:lnTo>
                <a:lnTo>
                  <a:pt x="801" y="450"/>
                </a:lnTo>
                <a:lnTo>
                  <a:pt x="812" y="448"/>
                </a:lnTo>
                <a:lnTo>
                  <a:pt x="823" y="445"/>
                </a:lnTo>
                <a:lnTo>
                  <a:pt x="842" y="433"/>
                </a:lnTo>
                <a:lnTo>
                  <a:pt x="853" y="416"/>
                </a:lnTo>
                <a:lnTo>
                  <a:pt x="857" y="403"/>
                </a:lnTo>
                <a:lnTo>
                  <a:pt x="857" y="393"/>
                </a:lnTo>
                <a:lnTo>
                  <a:pt x="857" y="57"/>
                </a:lnTo>
                <a:lnTo>
                  <a:pt x="857" y="47"/>
                </a:lnTo>
                <a:lnTo>
                  <a:pt x="853" y="34"/>
                </a:lnTo>
                <a:lnTo>
                  <a:pt x="842" y="17"/>
                </a:lnTo>
                <a:lnTo>
                  <a:pt x="823" y="4"/>
                </a:lnTo>
                <a:lnTo>
                  <a:pt x="812" y="2"/>
                </a:lnTo>
                <a:lnTo>
                  <a:pt x="801" y="0"/>
                </a:lnTo>
                <a:lnTo>
                  <a:pt x="57" y="0"/>
                </a:lnTo>
                <a:close/>
              </a:path>
            </a:pathLst>
          </a:custGeom>
          <a:solidFill>
            <a:srgbClr val="CCECFF"/>
          </a:solidFill>
          <a:ln w="14288">
            <a:solidFill>
              <a:srgbClr val="000000"/>
            </a:solidFill>
            <a:round/>
            <a:headEnd/>
            <a:tailEnd/>
          </a:ln>
        </p:spPr>
        <p:txBody>
          <a:bodyPr/>
          <a:lstStyle/>
          <a:p>
            <a:pPr eaLnBrk="0" fontAlgn="base" hangingPunct="0">
              <a:lnSpc>
                <a:spcPct val="75000"/>
              </a:lnSpc>
              <a:spcBef>
                <a:spcPct val="30000"/>
              </a:spcBef>
              <a:spcAft>
                <a:spcPct val="0"/>
              </a:spcAft>
              <a:buFontTx/>
              <a:buChar char="•"/>
              <a:defRPr/>
            </a:pPr>
            <a:endParaRPr lang="en-US" sz="2000">
              <a:solidFill>
                <a:srgbClr val="FFFF66"/>
              </a:solidFill>
              <a:latin typeface="Times New Roman" pitchFamily="18" charset="0"/>
            </a:endParaRPr>
          </a:p>
        </p:txBody>
      </p:sp>
      <p:sp>
        <p:nvSpPr>
          <p:cNvPr id="649340" name="Freeform 124"/>
          <p:cNvSpPr>
            <a:spLocks/>
          </p:cNvSpPr>
          <p:nvPr/>
        </p:nvSpPr>
        <p:spPr bwMode="auto">
          <a:xfrm>
            <a:off x="1752602" y="4495802"/>
            <a:ext cx="1363663" cy="714375"/>
          </a:xfrm>
          <a:custGeom>
            <a:avLst/>
            <a:gdLst>
              <a:gd name="T0" fmla="*/ 2147483647 w 859"/>
              <a:gd name="T1" fmla="*/ 0 h 450"/>
              <a:gd name="T2" fmla="*/ 2147483647 w 859"/>
              <a:gd name="T3" fmla="*/ 2147483647 h 450"/>
              <a:gd name="T4" fmla="*/ 2147483647 w 859"/>
              <a:gd name="T5" fmla="*/ 2147483647 h 450"/>
              <a:gd name="T6" fmla="*/ 2147483647 w 859"/>
              <a:gd name="T7" fmla="*/ 2147483647 h 450"/>
              <a:gd name="T8" fmla="*/ 2147483647 w 859"/>
              <a:gd name="T9" fmla="*/ 2147483647 h 450"/>
              <a:gd name="T10" fmla="*/ 2147483647 w 859"/>
              <a:gd name="T11" fmla="*/ 2147483647 h 450"/>
              <a:gd name="T12" fmla="*/ 0 w 859"/>
              <a:gd name="T13" fmla="*/ 2147483647 h 450"/>
              <a:gd name="T14" fmla="*/ 0 w 859"/>
              <a:gd name="T15" fmla="*/ 2147483647 h 450"/>
              <a:gd name="T16" fmla="*/ 2147483647 w 859"/>
              <a:gd name="T17" fmla="*/ 2147483647 h 450"/>
              <a:gd name="T18" fmla="*/ 2147483647 w 859"/>
              <a:gd name="T19" fmla="*/ 2147483647 h 450"/>
              <a:gd name="T20" fmla="*/ 2147483647 w 859"/>
              <a:gd name="T21" fmla="*/ 2147483647 h 450"/>
              <a:gd name="T22" fmla="*/ 2147483647 w 859"/>
              <a:gd name="T23" fmla="*/ 2147483647 h 450"/>
              <a:gd name="T24" fmla="*/ 2147483647 w 859"/>
              <a:gd name="T25" fmla="*/ 2147483647 h 450"/>
              <a:gd name="T26" fmla="*/ 2147483647 w 859"/>
              <a:gd name="T27" fmla="*/ 2147483647 h 450"/>
              <a:gd name="T28" fmla="*/ 2147483647 w 859"/>
              <a:gd name="T29" fmla="*/ 2147483647 h 450"/>
              <a:gd name="T30" fmla="*/ 2147483647 w 859"/>
              <a:gd name="T31" fmla="*/ 2147483647 h 450"/>
              <a:gd name="T32" fmla="*/ 2147483647 w 859"/>
              <a:gd name="T33" fmla="*/ 2147483647 h 450"/>
              <a:gd name="T34" fmla="*/ 2147483647 w 859"/>
              <a:gd name="T35" fmla="*/ 2147483647 h 450"/>
              <a:gd name="T36" fmla="*/ 2147483647 w 859"/>
              <a:gd name="T37" fmla="*/ 2147483647 h 450"/>
              <a:gd name="T38" fmla="*/ 2147483647 w 859"/>
              <a:gd name="T39" fmla="*/ 2147483647 h 450"/>
              <a:gd name="T40" fmla="*/ 2147483647 w 859"/>
              <a:gd name="T41" fmla="*/ 2147483647 h 450"/>
              <a:gd name="T42" fmla="*/ 2147483647 w 859"/>
              <a:gd name="T43" fmla="*/ 2147483647 h 450"/>
              <a:gd name="T44" fmla="*/ 2147483647 w 859"/>
              <a:gd name="T45" fmla="*/ 2147483647 h 450"/>
              <a:gd name="T46" fmla="*/ 2147483647 w 859"/>
              <a:gd name="T47" fmla="*/ 2147483647 h 450"/>
              <a:gd name="T48" fmla="*/ 2147483647 w 859"/>
              <a:gd name="T49" fmla="*/ 2147483647 h 450"/>
              <a:gd name="T50" fmla="*/ 2147483647 w 859"/>
              <a:gd name="T51" fmla="*/ 2147483647 h 450"/>
              <a:gd name="T52" fmla="*/ 2147483647 w 859"/>
              <a:gd name="T53" fmla="*/ 2147483647 h 450"/>
              <a:gd name="T54" fmla="*/ 2147483647 w 859"/>
              <a:gd name="T55" fmla="*/ 0 h 450"/>
              <a:gd name="T56" fmla="*/ 2147483647 w 859"/>
              <a:gd name="T57" fmla="*/ 0 h 45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859"/>
              <a:gd name="T88" fmla="*/ 0 h 450"/>
              <a:gd name="T89" fmla="*/ 859 w 859"/>
              <a:gd name="T90" fmla="*/ 450 h 45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859" h="450">
                <a:moveTo>
                  <a:pt x="59" y="0"/>
                </a:moveTo>
                <a:lnTo>
                  <a:pt x="48" y="2"/>
                </a:lnTo>
                <a:lnTo>
                  <a:pt x="35" y="4"/>
                </a:lnTo>
                <a:lnTo>
                  <a:pt x="17" y="17"/>
                </a:lnTo>
                <a:lnTo>
                  <a:pt x="4" y="34"/>
                </a:lnTo>
                <a:lnTo>
                  <a:pt x="2" y="47"/>
                </a:lnTo>
                <a:lnTo>
                  <a:pt x="0" y="57"/>
                </a:lnTo>
                <a:lnTo>
                  <a:pt x="0" y="393"/>
                </a:lnTo>
                <a:lnTo>
                  <a:pt x="2" y="403"/>
                </a:lnTo>
                <a:lnTo>
                  <a:pt x="4" y="416"/>
                </a:lnTo>
                <a:lnTo>
                  <a:pt x="17" y="433"/>
                </a:lnTo>
                <a:lnTo>
                  <a:pt x="35" y="445"/>
                </a:lnTo>
                <a:lnTo>
                  <a:pt x="48" y="448"/>
                </a:lnTo>
                <a:lnTo>
                  <a:pt x="59" y="450"/>
                </a:lnTo>
                <a:lnTo>
                  <a:pt x="803" y="450"/>
                </a:lnTo>
                <a:lnTo>
                  <a:pt x="814" y="448"/>
                </a:lnTo>
                <a:lnTo>
                  <a:pt x="825" y="445"/>
                </a:lnTo>
                <a:lnTo>
                  <a:pt x="842" y="433"/>
                </a:lnTo>
                <a:lnTo>
                  <a:pt x="855" y="416"/>
                </a:lnTo>
                <a:lnTo>
                  <a:pt x="857" y="403"/>
                </a:lnTo>
                <a:lnTo>
                  <a:pt x="859" y="393"/>
                </a:lnTo>
                <a:lnTo>
                  <a:pt x="859" y="57"/>
                </a:lnTo>
                <a:lnTo>
                  <a:pt x="857" y="47"/>
                </a:lnTo>
                <a:lnTo>
                  <a:pt x="855" y="34"/>
                </a:lnTo>
                <a:lnTo>
                  <a:pt x="842" y="17"/>
                </a:lnTo>
                <a:lnTo>
                  <a:pt x="825" y="4"/>
                </a:lnTo>
                <a:lnTo>
                  <a:pt x="814" y="2"/>
                </a:lnTo>
                <a:lnTo>
                  <a:pt x="803" y="0"/>
                </a:lnTo>
                <a:lnTo>
                  <a:pt x="59" y="0"/>
                </a:lnTo>
                <a:close/>
              </a:path>
            </a:pathLst>
          </a:custGeom>
          <a:solidFill>
            <a:srgbClr val="CCECFF"/>
          </a:solidFill>
          <a:ln w="14288">
            <a:solidFill>
              <a:srgbClr val="000000"/>
            </a:solidFill>
            <a:round/>
            <a:headEnd/>
            <a:tailEnd/>
          </a:ln>
        </p:spPr>
        <p:txBody>
          <a:bodyPr/>
          <a:lstStyle/>
          <a:p>
            <a:pPr eaLnBrk="0" fontAlgn="base" hangingPunct="0">
              <a:lnSpc>
                <a:spcPct val="75000"/>
              </a:lnSpc>
              <a:spcBef>
                <a:spcPct val="30000"/>
              </a:spcBef>
              <a:spcAft>
                <a:spcPct val="0"/>
              </a:spcAft>
              <a:buFontTx/>
              <a:buChar char="•"/>
              <a:defRPr/>
            </a:pPr>
            <a:endParaRPr lang="en-US" sz="2000">
              <a:solidFill>
                <a:srgbClr val="FFFF66"/>
              </a:solidFill>
              <a:latin typeface="Times New Roman" pitchFamily="18" charset="0"/>
            </a:endParaRPr>
          </a:p>
        </p:txBody>
      </p:sp>
      <p:sp>
        <p:nvSpPr>
          <p:cNvPr id="649341" name="Freeform 125"/>
          <p:cNvSpPr>
            <a:spLocks/>
          </p:cNvSpPr>
          <p:nvPr/>
        </p:nvSpPr>
        <p:spPr bwMode="auto">
          <a:xfrm>
            <a:off x="3429000" y="4191000"/>
            <a:ext cx="1828800" cy="1219200"/>
          </a:xfrm>
          <a:custGeom>
            <a:avLst/>
            <a:gdLst>
              <a:gd name="T0" fmla="*/ 2147483647 w 1094"/>
              <a:gd name="T1" fmla="*/ 0 h 450"/>
              <a:gd name="T2" fmla="*/ 2147483647 w 1094"/>
              <a:gd name="T3" fmla="*/ 2147483647 h 450"/>
              <a:gd name="T4" fmla="*/ 2147483647 w 1094"/>
              <a:gd name="T5" fmla="*/ 2147483647 h 450"/>
              <a:gd name="T6" fmla="*/ 2147483647 w 1094"/>
              <a:gd name="T7" fmla="*/ 2147483647 h 450"/>
              <a:gd name="T8" fmla="*/ 2147483647 w 1094"/>
              <a:gd name="T9" fmla="*/ 2147483647 h 450"/>
              <a:gd name="T10" fmla="*/ 2147483647 w 1094"/>
              <a:gd name="T11" fmla="*/ 2147483647 h 450"/>
              <a:gd name="T12" fmla="*/ 0 w 1094"/>
              <a:gd name="T13" fmla="*/ 2147483647 h 450"/>
              <a:gd name="T14" fmla="*/ 0 w 1094"/>
              <a:gd name="T15" fmla="*/ 2147483647 h 450"/>
              <a:gd name="T16" fmla="*/ 2147483647 w 1094"/>
              <a:gd name="T17" fmla="*/ 2147483647 h 450"/>
              <a:gd name="T18" fmla="*/ 2147483647 w 1094"/>
              <a:gd name="T19" fmla="*/ 2147483647 h 450"/>
              <a:gd name="T20" fmla="*/ 2147483647 w 1094"/>
              <a:gd name="T21" fmla="*/ 2147483647 h 450"/>
              <a:gd name="T22" fmla="*/ 2147483647 w 1094"/>
              <a:gd name="T23" fmla="*/ 2147483647 h 450"/>
              <a:gd name="T24" fmla="*/ 2147483647 w 1094"/>
              <a:gd name="T25" fmla="*/ 2147483647 h 450"/>
              <a:gd name="T26" fmla="*/ 2147483647 w 1094"/>
              <a:gd name="T27" fmla="*/ 2147483647 h 450"/>
              <a:gd name="T28" fmla="*/ 2147483647 w 1094"/>
              <a:gd name="T29" fmla="*/ 2147483647 h 450"/>
              <a:gd name="T30" fmla="*/ 2147483647 w 1094"/>
              <a:gd name="T31" fmla="*/ 2147483647 h 450"/>
              <a:gd name="T32" fmla="*/ 2147483647 w 1094"/>
              <a:gd name="T33" fmla="*/ 2147483647 h 450"/>
              <a:gd name="T34" fmla="*/ 2147483647 w 1094"/>
              <a:gd name="T35" fmla="*/ 2147483647 h 450"/>
              <a:gd name="T36" fmla="*/ 2147483647 w 1094"/>
              <a:gd name="T37" fmla="*/ 2147483647 h 450"/>
              <a:gd name="T38" fmla="*/ 2147483647 w 1094"/>
              <a:gd name="T39" fmla="*/ 2147483647 h 450"/>
              <a:gd name="T40" fmla="*/ 2147483647 w 1094"/>
              <a:gd name="T41" fmla="*/ 2147483647 h 450"/>
              <a:gd name="T42" fmla="*/ 2147483647 w 1094"/>
              <a:gd name="T43" fmla="*/ 2147483647 h 450"/>
              <a:gd name="T44" fmla="*/ 2147483647 w 1094"/>
              <a:gd name="T45" fmla="*/ 2147483647 h 450"/>
              <a:gd name="T46" fmla="*/ 2147483647 w 1094"/>
              <a:gd name="T47" fmla="*/ 2147483647 h 450"/>
              <a:gd name="T48" fmla="*/ 2147483647 w 1094"/>
              <a:gd name="T49" fmla="*/ 2147483647 h 450"/>
              <a:gd name="T50" fmla="*/ 2147483647 w 1094"/>
              <a:gd name="T51" fmla="*/ 2147483647 h 450"/>
              <a:gd name="T52" fmla="*/ 2147483647 w 1094"/>
              <a:gd name="T53" fmla="*/ 2147483647 h 450"/>
              <a:gd name="T54" fmla="*/ 2147483647 w 1094"/>
              <a:gd name="T55" fmla="*/ 0 h 450"/>
              <a:gd name="T56" fmla="*/ 2147483647 w 1094"/>
              <a:gd name="T57" fmla="*/ 0 h 45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1094"/>
              <a:gd name="T88" fmla="*/ 0 h 450"/>
              <a:gd name="T89" fmla="*/ 1094 w 1094"/>
              <a:gd name="T90" fmla="*/ 450 h 45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1094" h="450">
                <a:moveTo>
                  <a:pt x="55" y="0"/>
                </a:moveTo>
                <a:lnTo>
                  <a:pt x="44" y="2"/>
                </a:lnTo>
                <a:lnTo>
                  <a:pt x="33" y="4"/>
                </a:lnTo>
                <a:lnTo>
                  <a:pt x="15" y="15"/>
                </a:lnTo>
                <a:lnTo>
                  <a:pt x="5" y="32"/>
                </a:lnTo>
                <a:lnTo>
                  <a:pt x="2" y="42"/>
                </a:lnTo>
                <a:lnTo>
                  <a:pt x="0" y="53"/>
                </a:lnTo>
                <a:lnTo>
                  <a:pt x="0" y="397"/>
                </a:lnTo>
                <a:lnTo>
                  <a:pt x="2" y="408"/>
                </a:lnTo>
                <a:lnTo>
                  <a:pt x="5" y="418"/>
                </a:lnTo>
                <a:lnTo>
                  <a:pt x="15" y="435"/>
                </a:lnTo>
                <a:lnTo>
                  <a:pt x="33" y="445"/>
                </a:lnTo>
                <a:lnTo>
                  <a:pt x="44" y="450"/>
                </a:lnTo>
                <a:lnTo>
                  <a:pt x="55" y="450"/>
                </a:lnTo>
                <a:lnTo>
                  <a:pt x="1042" y="450"/>
                </a:lnTo>
                <a:lnTo>
                  <a:pt x="1053" y="450"/>
                </a:lnTo>
                <a:lnTo>
                  <a:pt x="1061" y="445"/>
                </a:lnTo>
                <a:lnTo>
                  <a:pt x="1079" y="435"/>
                </a:lnTo>
                <a:lnTo>
                  <a:pt x="1089" y="418"/>
                </a:lnTo>
                <a:lnTo>
                  <a:pt x="1094" y="408"/>
                </a:lnTo>
                <a:lnTo>
                  <a:pt x="1094" y="397"/>
                </a:lnTo>
                <a:lnTo>
                  <a:pt x="1094" y="53"/>
                </a:lnTo>
                <a:lnTo>
                  <a:pt x="1094" y="42"/>
                </a:lnTo>
                <a:lnTo>
                  <a:pt x="1089" y="32"/>
                </a:lnTo>
                <a:lnTo>
                  <a:pt x="1079" y="15"/>
                </a:lnTo>
                <a:lnTo>
                  <a:pt x="1061" y="4"/>
                </a:lnTo>
                <a:lnTo>
                  <a:pt x="1053" y="2"/>
                </a:lnTo>
                <a:lnTo>
                  <a:pt x="1042" y="0"/>
                </a:lnTo>
                <a:lnTo>
                  <a:pt x="55" y="0"/>
                </a:lnTo>
                <a:close/>
              </a:path>
            </a:pathLst>
          </a:custGeom>
          <a:solidFill>
            <a:srgbClr val="CCECFF"/>
          </a:solidFill>
          <a:ln w="14288">
            <a:solidFill>
              <a:srgbClr val="000000"/>
            </a:solidFill>
            <a:round/>
            <a:headEnd/>
            <a:tailEnd/>
          </a:ln>
        </p:spPr>
        <p:txBody>
          <a:bodyPr/>
          <a:lstStyle/>
          <a:p>
            <a:pPr eaLnBrk="0" fontAlgn="base" hangingPunct="0">
              <a:lnSpc>
                <a:spcPct val="75000"/>
              </a:lnSpc>
              <a:spcBef>
                <a:spcPct val="30000"/>
              </a:spcBef>
              <a:spcAft>
                <a:spcPct val="0"/>
              </a:spcAft>
              <a:buFontTx/>
              <a:buChar char="•"/>
              <a:defRPr/>
            </a:pPr>
            <a:endParaRPr lang="en-US" sz="2000">
              <a:solidFill>
                <a:srgbClr val="FFFF66"/>
              </a:solidFill>
              <a:latin typeface="Times New Roman" pitchFamily="18" charset="0"/>
            </a:endParaRPr>
          </a:p>
        </p:txBody>
      </p:sp>
      <p:sp>
        <p:nvSpPr>
          <p:cNvPr id="649342" name="Freeform 126"/>
          <p:cNvSpPr>
            <a:spLocks/>
          </p:cNvSpPr>
          <p:nvPr/>
        </p:nvSpPr>
        <p:spPr bwMode="auto">
          <a:xfrm>
            <a:off x="5486400" y="4495802"/>
            <a:ext cx="1447800" cy="714375"/>
          </a:xfrm>
          <a:custGeom>
            <a:avLst/>
            <a:gdLst>
              <a:gd name="T0" fmla="*/ 2147483647 w 859"/>
              <a:gd name="T1" fmla="*/ 0 h 450"/>
              <a:gd name="T2" fmla="*/ 2147483647 w 859"/>
              <a:gd name="T3" fmla="*/ 2147483647 h 450"/>
              <a:gd name="T4" fmla="*/ 2147483647 w 859"/>
              <a:gd name="T5" fmla="*/ 2147483647 h 450"/>
              <a:gd name="T6" fmla="*/ 2147483647 w 859"/>
              <a:gd name="T7" fmla="*/ 2147483647 h 450"/>
              <a:gd name="T8" fmla="*/ 2147483647 w 859"/>
              <a:gd name="T9" fmla="*/ 2147483647 h 450"/>
              <a:gd name="T10" fmla="*/ 2147483647 w 859"/>
              <a:gd name="T11" fmla="*/ 2147483647 h 450"/>
              <a:gd name="T12" fmla="*/ 0 w 859"/>
              <a:gd name="T13" fmla="*/ 2147483647 h 450"/>
              <a:gd name="T14" fmla="*/ 0 w 859"/>
              <a:gd name="T15" fmla="*/ 2147483647 h 450"/>
              <a:gd name="T16" fmla="*/ 2147483647 w 859"/>
              <a:gd name="T17" fmla="*/ 2147483647 h 450"/>
              <a:gd name="T18" fmla="*/ 2147483647 w 859"/>
              <a:gd name="T19" fmla="*/ 2147483647 h 450"/>
              <a:gd name="T20" fmla="*/ 2147483647 w 859"/>
              <a:gd name="T21" fmla="*/ 2147483647 h 450"/>
              <a:gd name="T22" fmla="*/ 2147483647 w 859"/>
              <a:gd name="T23" fmla="*/ 2147483647 h 450"/>
              <a:gd name="T24" fmla="*/ 2147483647 w 859"/>
              <a:gd name="T25" fmla="*/ 2147483647 h 450"/>
              <a:gd name="T26" fmla="*/ 2147483647 w 859"/>
              <a:gd name="T27" fmla="*/ 2147483647 h 450"/>
              <a:gd name="T28" fmla="*/ 2147483647 w 859"/>
              <a:gd name="T29" fmla="*/ 2147483647 h 450"/>
              <a:gd name="T30" fmla="*/ 2147483647 w 859"/>
              <a:gd name="T31" fmla="*/ 2147483647 h 450"/>
              <a:gd name="T32" fmla="*/ 2147483647 w 859"/>
              <a:gd name="T33" fmla="*/ 2147483647 h 450"/>
              <a:gd name="T34" fmla="*/ 2147483647 w 859"/>
              <a:gd name="T35" fmla="*/ 2147483647 h 450"/>
              <a:gd name="T36" fmla="*/ 2147483647 w 859"/>
              <a:gd name="T37" fmla="*/ 2147483647 h 450"/>
              <a:gd name="T38" fmla="*/ 2147483647 w 859"/>
              <a:gd name="T39" fmla="*/ 2147483647 h 450"/>
              <a:gd name="T40" fmla="*/ 2147483647 w 859"/>
              <a:gd name="T41" fmla="*/ 2147483647 h 450"/>
              <a:gd name="T42" fmla="*/ 2147483647 w 859"/>
              <a:gd name="T43" fmla="*/ 2147483647 h 450"/>
              <a:gd name="T44" fmla="*/ 2147483647 w 859"/>
              <a:gd name="T45" fmla="*/ 2147483647 h 450"/>
              <a:gd name="T46" fmla="*/ 2147483647 w 859"/>
              <a:gd name="T47" fmla="*/ 2147483647 h 450"/>
              <a:gd name="T48" fmla="*/ 2147483647 w 859"/>
              <a:gd name="T49" fmla="*/ 2147483647 h 450"/>
              <a:gd name="T50" fmla="*/ 2147483647 w 859"/>
              <a:gd name="T51" fmla="*/ 2147483647 h 450"/>
              <a:gd name="T52" fmla="*/ 2147483647 w 859"/>
              <a:gd name="T53" fmla="*/ 2147483647 h 450"/>
              <a:gd name="T54" fmla="*/ 2147483647 w 859"/>
              <a:gd name="T55" fmla="*/ 0 h 450"/>
              <a:gd name="T56" fmla="*/ 2147483647 w 859"/>
              <a:gd name="T57" fmla="*/ 0 h 45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859"/>
              <a:gd name="T88" fmla="*/ 0 h 450"/>
              <a:gd name="T89" fmla="*/ 859 w 859"/>
              <a:gd name="T90" fmla="*/ 450 h 45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859" h="450">
                <a:moveTo>
                  <a:pt x="56" y="0"/>
                </a:moveTo>
                <a:lnTo>
                  <a:pt x="45" y="2"/>
                </a:lnTo>
                <a:lnTo>
                  <a:pt x="34" y="4"/>
                </a:lnTo>
                <a:lnTo>
                  <a:pt x="17" y="17"/>
                </a:lnTo>
                <a:lnTo>
                  <a:pt x="4" y="34"/>
                </a:lnTo>
                <a:lnTo>
                  <a:pt x="2" y="47"/>
                </a:lnTo>
                <a:lnTo>
                  <a:pt x="0" y="57"/>
                </a:lnTo>
                <a:lnTo>
                  <a:pt x="0" y="393"/>
                </a:lnTo>
                <a:lnTo>
                  <a:pt x="2" y="403"/>
                </a:lnTo>
                <a:lnTo>
                  <a:pt x="4" y="416"/>
                </a:lnTo>
                <a:lnTo>
                  <a:pt x="17" y="433"/>
                </a:lnTo>
                <a:lnTo>
                  <a:pt x="34" y="445"/>
                </a:lnTo>
                <a:lnTo>
                  <a:pt x="45" y="448"/>
                </a:lnTo>
                <a:lnTo>
                  <a:pt x="56" y="450"/>
                </a:lnTo>
                <a:lnTo>
                  <a:pt x="800" y="450"/>
                </a:lnTo>
                <a:lnTo>
                  <a:pt x="811" y="448"/>
                </a:lnTo>
                <a:lnTo>
                  <a:pt x="824" y="445"/>
                </a:lnTo>
                <a:lnTo>
                  <a:pt x="842" y="433"/>
                </a:lnTo>
                <a:lnTo>
                  <a:pt x="855" y="416"/>
                </a:lnTo>
                <a:lnTo>
                  <a:pt x="857" y="403"/>
                </a:lnTo>
                <a:lnTo>
                  <a:pt x="859" y="393"/>
                </a:lnTo>
                <a:lnTo>
                  <a:pt x="859" y="57"/>
                </a:lnTo>
                <a:lnTo>
                  <a:pt x="857" y="47"/>
                </a:lnTo>
                <a:lnTo>
                  <a:pt x="855" y="34"/>
                </a:lnTo>
                <a:lnTo>
                  <a:pt x="842" y="17"/>
                </a:lnTo>
                <a:lnTo>
                  <a:pt x="824" y="4"/>
                </a:lnTo>
                <a:lnTo>
                  <a:pt x="811" y="2"/>
                </a:lnTo>
                <a:lnTo>
                  <a:pt x="800" y="0"/>
                </a:lnTo>
                <a:lnTo>
                  <a:pt x="56" y="0"/>
                </a:lnTo>
                <a:close/>
              </a:path>
            </a:pathLst>
          </a:custGeom>
          <a:solidFill>
            <a:srgbClr val="CCECFF"/>
          </a:solidFill>
          <a:ln w="14288">
            <a:solidFill>
              <a:srgbClr val="000000"/>
            </a:solidFill>
            <a:round/>
            <a:headEnd/>
            <a:tailEnd/>
          </a:ln>
        </p:spPr>
        <p:txBody>
          <a:bodyPr/>
          <a:lstStyle/>
          <a:p>
            <a:pPr eaLnBrk="0" fontAlgn="base" hangingPunct="0">
              <a:lnSpc>
                <a:spcPct val="75000"/>
              </a:lnSpc>
              <a:spcBef>
                <a:spcPct val="30000"/>
              </a:spcBef>
              <a:spcAft>
                <a:spcPct val="0"/>
              </a:spcAft>
              <a:buFontTx/>
              <a:buChar char="•"/>
              <a:defRPr/>
            </a:pPr>
            <a:endParaRPr lang="en-US" sz="2000">
              <a:solidFill>
                <a:srgbClr val="FFFF66"/>
              </a:solidFill>
              <a:latin typeface="Times New Roman" pitchFamily="18" charset="0"/>
            </a:endParaRPr>
          </a:p>
        </p:txBody>
      </p:sp>
      <p:sp>
        <p:nvSpPr>
          <p:cNvPr id="649343" name="Freeform 127"/>
          <p:cNvSpPr>
            <a:spLocks/>
          </p:cNvSpPr>
          <p:nvPr/>
        </p:nvSpPr>
        <p:spPr bwMode="auto">
          <a:xfrm>
            <a:off x="7315200" y="4495802"/>
            <a:ext cx="1657350" cy="714375"/>
          </a:xfrm>
          <a:custGeom>
            <a:avLst/>
            <a:gdLst>
              <a:gd name="T0" fmla="*/ 2147483647 w 1044"/>
              <a:gd name="T1" fmla="*/ 0 h 450"/>
              <a:gd name="T2" fmla="*/ 2147483647 w 1044"/>
              <a:gd name="T3" fmla="*/ 2147483647 h 450"/>
              <a:gd name="T4" fmla="*/ 2147483647 w 1044"/>
              <a:gd name="T5" fmla="*/ 2147483647 h 450"/>
              <a:gd name="T6" fmla="*/ 2147483647 w 1044"/>
              <a:gd name="T7" fmla="*/ 2147483647 h 450"/>
              <a:gd name="T8" fmla="*/ 2147483647 w 1044"/>
              <a:gd name="T9" fmla="*/ 2147483647 h 450"/>
              <a:gd name="T10" fmla="*/ 2147483647 w 1044"/>
              <a:gd name="T11" fmla="*/ 2147483647 h 450"/>
              <a:gd name="T12" fmla="*/ 0 w 1044"/>
              <a:gd name="T13" fmla="*/ 2147483647 h 450"/>
              <a:gd name="T14" fmla="*/ 0 w 1044"/>
              <a:gd name="T15" fmla="*/ 2147483647 h 450"/>
              <a:gd name="T16" fmla="*/ 2147483647 w 1044"/>
              <a:gd name="T17" fmla="*/ 2147483647 h 450"/>
              <a:gd name="T18" fmla="*/ 2147483647 w 1044"/>
              <a:gd name="T19" fmla="*/ 2147483647 h 450"/>
              <a:gd name="T20" fmla="*/ 2147483647 w 1044"/>
              <a:gd name="T21" fmla="*/ 2147483647 h 450"/>
              <a:gd name="T22" fmla="*/ 2147483647 w 1044"/>
              <a:gd name="T23" fmla="*/ 2147483647 h 450"/>
              <a:gd name="T24" fmla="*/ 2147483647 w 1044"/>
              <a:gd name="T25" fmla="*/ 2147483647 h 450"/>
              <a:gd name="T26" fmla="*/ 2147483647 w 1044"/>
              <a:gd name="T27" fmla="*/ 2147483647 h 450"/>
              <a:gd name="T28" fmla="*/ 2147483647 w 1044"/>
              <a:gd name="T29" fmla="*/ 2147483647 h 450"/>
              <a:gd name="T30" fmla="*/ 2147483647 w 1044"/>
              <a:gd name="T31" fmla="*/ 2147483647 h 450"/>
              <a:gd name="T32" fmla="*/ 2147483647 w 1044"/>
              <a:gd name="T33" fmla="*/ 2147483647 h 450"/>
              <a:gd name="T34" fmla="*/ 2147483647 w 1044"/>
              <a:gd name="T35" fmla="*/ 2147483647 h 450"/>
              <a:gd name="T36" fmla="*/ 2147483647 w 1044"/>
              <a:gd name="T37" fmla="*/ 2147483647 h 450"/>
              <a:gd name="T38" fmla="*/ 2147483647 w 1044"/>
              <a:gd name="T39" fmla="*/ 2147483647 h 450"/>
              <a:gd name="T40" fmla="*/ 2147483647 w 1044"/>
              <a:gd name="T41" fmla="*/ 2147483647 h 450"/>
              <a:gd name="T42" fmla="*/ 2147483647 w 1044"/>
              <a:gd name="T43" fmla="*/ 2147483647 h 450"/>
              <a:gd name="T44" fmla="*/ 2147483647 w 1044"/>
              <a:gd name="T45" fmla="*/ 2147483647 h 450"/>
              <a:gd name="T46" fmla="*/ 2147483647 w 1044"/>
              <a:gd name="T47" fmla="*/ 2147483647 h 450"/>
              <a:gd name="T48" fmla="*/ 2147483647 w 1044"/>
              <a:gd name="T49" fmla="*/ 2147483647 h 450"/>
              <a:gd name="T50" fmla="*/ 2147483647 w 1044"/>
              <a:gd name="T51" fmla="*/ 2147483647 h 450"/>
              <a:gd name="T52" fmla="*/ 2147483647 w 1044"/>
              <a:gd name="T53" fmla="*/ 2147483647 h 450"/>
              <a:gd name="T54" fmla="*/ 2147483647 w 1044"/>
              <a:gd name="T55" fmla="*/ 0 h 450"/>
              <a:gd name="T56" fmla="*/ 2147483647 w 1044"/>
              <a:gd name="T57" fmla="*/ 0 h 45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1044"/>
              <a:gd name="T88" fmla="*/ 0 h 450"/>
              <a:gd name="T89" fmla="*/ 1044 w 1044"/>
              <a:gd name="T90" fmla="*/ 450 h 45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1044" h="450">
                <a:moveTo>
                  <a:pt x="57" y="0"/>
                </a:moveTo>
                <a:lnTo>
                  <a:pt x="46" y="2"/>
                </a:lnTo>
                <a:lnTo>
                  <a:pt x="35" y="4"/>
                </a:lnTo>
                <a:lnTo>
                  <a:pt x="17" y="17"/>
                </a:lnTo>
                <a:lnTo>
                  <a:pt x="4" y="34"/>
                </a:lnTo>
                <a:lnTo>
                  <a:pt x="2" y="47"/>
                </a:lnTo>
                <a:lnTo>
                  <a:pt x="0" y="57"/>
                </a:lnTo>
                <a:lnTo>
                  <a:pt x="0" y="393"/>
                </a:lnTo>
                <a:lnTo>
                  <a:pt x="2" y="403"/>
                </a:lnTo>
                <a:lnTo>
                  <a:pt x="4" y="416"/>
                </a:lnTo>
                <a:lnTo>
                  <a:pt x="17" y="433"/>
                </a:lnTo>
                <a:lnTo>
                  <a:pt x="35" y="445"/>
                </a:lnTo>
                <a:lnTo>
                  <a:pt x="46" y="448"/>
                </a:lnTo>
                <a:lnTo>
                  <a:pt x="57" y="450"/>
                </a:lnTo>
                <a:lnTo>
                  <a:pt x="985" y="450"/>
                </a:lnTo>
                <a:lnTo>
                  <a:pt x="996" y="448"/>
                </a:lnTo>
                <a:lnTo>
                  <a:pt x="1009" y="445"/>
                </a:lnTo>
                <a:lnTo>
                  <a:pt x="1026" y="433"/>
                </a:lnTo>
                <a:lnTo>
                  <a:pt x="1039" y="416"/>
                </a:lnTo>
                <a:lnTo>
                  <a:pt x="1042" y="403"/>
                </a:lnTo>
                <a:lnTo>
                  <a:pt x="1044" y="393"/>
                </a:lnTo>
                <a:lnTo>
                  <a:pt x="1044" y="57"/>
                </a:lnTo>
                <a:lnTo>
                  <a:pt x="1042" y="47"/>
                </a:lnTo>
                <a:lnTo>
                  <a:pt x="1039" y="34"/>
                </a:lnTo>
                <a:lnTo>
                  <a:pt x="1026" y="17"/>
                </a:lnTo>
                <a:lnTo>
                  <a:pt x="1009" y="4"/>
                </a:lnTo>
                <a:lnTo>
                  <a:pt x="996" y="2"/>
                </a:lnTo>
                <a:lnTo>
                  <a:pt x="985" y="0"/>
                </a:lnTo>
                <a:lnTo>
                  <a:pt x="57" y="0"/>
                </a:lnTo>
                <a:close/>
              </a:path>
            </a:pathLst>
          </a:custGeom>
          <a:solidFill>
            <a:srgbClr val="CCECFF"/>
          </a:solidFill>
          <a:ln w="14288">
            <a:solidFill>
              <a:srgbClr val="000000"/>
            </a:solidFill>
            <a:round/>
            <a:headEnd/>
            <a:tailEnd/>
          </a:ln>
        </p:spPr>
        <p:txBody>
          <a:bodyPr/>
          <a:lstStyle/>
          <a:p>
            <a:pPr eaLnBrk="0" fontAlgn="base" hangingPunct="0">
              <a:lnSpc>
                <a:spcPct val="75000"/>
              </a:lnSpc>
              <a:spcBef>
                <a:spcPct val="30000"/>
              </a:spcBef>
              <a:spcAft>
                <a:spcPct val="0"/>
              </a:spcAft>
              <a:buFontTx/>
              <a:buChar char="•"/>
              <a:defRPr/>
            </a:pPr>
            <a:endParaRPr lang="en-US" sz="2000">
              <a:solidFill>
                <a:srgbClr val="FFFF66"/>
              </a:solidFill>
              <a:latin typeface="Times New Roman" pitchFamily="18" charset="0"/>
            </a:endParaRPr>
          </a:p>
        </p:txBody>
      </p:sp>
      <p:sp>
        <p:nvSpPr>
          <p:cNvPr id="142396" name="Rectangle 128"/>
          <p:cNvSpPr>
            <a:spLocks noChangeArrowheads="1"/>
          </p:cNvSpPr>
          <p:nvPr/>
        </p:nvSpPr>
        <p:spPr bwMode="auto">
          <a:xfrm>
            <a:off x="254000" y="4756150"/>
            <a:ext cx="1054100" cy="1042988"/>
          </a:xfrm>
          <a:prstGeom prst="rect">
            <a:avLst/>
          </a:prstGeom>
          <a:noFill/>
          <a:ln w="9525">
            <a:noFill/>
            <a:miter lim="800000"/>
            <a:headEnd/>
            <a:tailEnd/>
          </a:ln>
        </p:spPr>
        <p:txBody>
          <a:bodyPr/>
          <a:lstStyle/>
          <a:p>
            <a:pPr eaLnBrk="0" fontAlgn="base" hangingPunct="0">
              <a:lnSpc>
                <a:spcPct val="75000"/>
              </a:lnSpc>
              <a:spcBef>
                <a:spcPct val="30000"/>
              </a:spcBef>
              <a:spcAft>
                <a:spcPct val="0"/>
              </a:spcAft>
              <a:buFontTx/>
              <a:buChar char="•"/>
              <a:defRPr/>
            </a:pPr>
            <a:endParaRPr lang="en-US" sz="2000">
              <a:solidFill>
                <a:srgbClr val="FFFF66"/>
              </a:solidFill>
              <a:latin typeface="Times New Roman" pitchFamily="18" charset="0"/>
            </a:endParaRPr>
          </a:p>
        </p:txBody>
      </p:sp>
      <p:sp>
        <p:nvSpPr>
          <p:cNvPr id="142397" name="Rectangle 129"/>
          <p:cNvSpPr>
            <a:spLocks noChangeArrowheads="1"/>
          </p:cNvSpPr>
          <p:nvPr/>
        </p:nvSpPr>
        <p:spPr bwMode="auto">
          <a:xfrm>
            <a:off x="2024063" y="4592638"/>
            <a:ext cx="1320800" cy="476250"/>
          </a:xfrm>
          <a:prstGeom prst="rect">
            <a:avLst/>
          </a:prstGeom>
          <a:noFill/>
          <a:ln w="9525">
            <a:noFill/>
            <a:miter lim="800000"/>
            <a:headEnd/>
            <a:tailEnd/>
          </a:ln>
        </p:spPr>
        <p:txBody>
          <a:bodyPr/>
          <a:lstStyle/>
          <a:p>
            <a:pPr eaLnBrk="0" fontAlgn="base" hangingPunct="0">
              <a:lnSpc>
                <a:spcPct val="75000"/>
              </a:lnSpc>
              <a:spcBef>
                <a:spcPct val="30000"/>
              </a:spcBef>
              <a:spcAft>
                <a:spcPct val="0"/>
              </a:spcAft>
              <a:buFontTx/>
              <a:buChar char="•"/>
              <a:defRPr/>
            </a:pPr>
            <a:endParaRPr lang="en-US" sz="2000">
              <a:solidFill>
                <a:srgbClr val="FFFF66"/>
              </a:solidFill>
              <a:latin typeface="Times New Roman" pitchFamily="18" charset="0"/>
            </a:endParaRPr>
          </a:p>
        </p:txBody>
      </p:sp>
      <p:sp>
        <p:nvSpPr>
          <p:cNvPr id="649346" name="Rectangle 130"/>
          <p:cNvSpPr>
            <a:spLocks noChangeArrowheads="1"/>
          </p:cNvSpPr>
          <p:nvPr/>
        </p:nvSpPr>
        <p:spPr bwMode="auto">
          <a:xfrm>
            <a:off x="1905000" y="4648202"/>
            <a:ext cx="919932" cy="333809"/>
          </a:xfrm>
          <a:prstGeom prst="rect">
            <a:avLst/>
          </a:prstGeom>
          <a:noFill/>
          <a:ln w="9525">
            <a:noFill/>
            <a:miter lim="800000"/>
            <a:headEnd/>
            <a:tailEnd/>
          </a:ln>
        </p:spPr>
        <p:txBody>
          <a:bodyPr wrap="none" lIns="0" tIns="0" rIns="0" bIns="0">
            <a:spAutoFit/>
          </a:bodyPr>
          <a:lstStyle/>
          <a:p>
            <a:pPr eaLnBrk="0" fontAlgn="base" hangingPunct="0">
              <a:lnSpc>
                <a:spcPct val="75000"/>
              </a:lnSpc>
              <a:spcBef>
                <a:spcPct val="30000"/>
              </a:spcBef>
              <a:spcAft>
                <a:spcPct val="0"/>
              </a:spcAft>
              <a:defRPr/>
            </a:pPr>
            <a:r>
              <a:rPr lang="en-US" sz="1200" b="1" dirty="0">
                <a:solidFill>
                  <a:srgbClr val="000000"/>
                </a:solidFill>
                <a:latin typeface="Times New Roman" pitchFamily="18" charset="0"/>
              </a:rPr>
              <a:t>OPERATING</a:t>
            </a:r>
          </a:p>
          <a:p>
            <a:pPr eaLnBrk="0" fontAlgn="base" hangingPunct="0">
              <a:lnSpc>
                <a:spcPct val="75000"/>
              </a:lnSpc>
              <a:spcBef>
                <a:spcPct val="30000"/>
              </a:spcBef>
              <a:spcAft>
                <a:spcPct val="0"/>
              </a:spcAft>
              <a:defRPr/>
            </a:pPr>
            <a:r>
              <a:rPr lang="en-US" sz="1200" b="1" dirty="0">
                <a:solidFill>
                  <a:srgbClr val="000000"/>
                </a:solidFill>
                <a:latin typeface="Times New Roman" pitchFamily="18" charset="0"/>
              </a:rPr>
              <a:t>EXPENSES </a:t>
            </a:r>
            <a:endParaRPr lang="en-US" sz="2000" b="1" dirty="0">
              <a:solidFill>
                <a:srgbClr val="FFFF66"/>
              </a:solidFill>
              <a:latin typeface="Times New Roman" pitchFamily="18" charset="0"/>
            </a:endParaRPr>
          </a:p>
        </p:txBody>
      </p:sp>
      <p:sp>
        <p:nvSpPr>
          <p:cNvPr id="142399" name="Rectangle 131"/>
          <p:cNvSpPr>
            <a:spLocks noChangeArrowheads="1"/>
          </p:cNvSpPr>
          <p:nvPr/>
        </p:nvSpPr>
        <p:spPr bwMode="auto">
          <a:xfrm>
            <a:off x="3657602" y="4572002"/>
            <a:ext cx="1666875" cy="474663"/>
          </a:xfrm>
          <a:prstGeom prst="rect">
            <a:avLst/>
          </a:prstGeom>
          <a:noFill/>
          <a:ln w="9525">
            <a:noFill/>
            <a:miter lim="800000"/>
            <a:headEnd/>
            <a:tailEnd/>
          </a:ln>
        </p:spPr>
        <p:txBody>
          <a:bodyPr/>
          <a:lstStyle/>
          <a:p>
            <a:pPr eaLnBrk="0" fontAlgn="base" hangingPunct="0">
              <a:lnSpc>
                <a:spcPct val="75000"/>
              </a:lnSpc>
              <a:spcBef>
                <a:spcPct val="30000"/>
              </a:spcBef>
              <a:spcAft>
                <a:spcPct val="0"/>
              </a:spcAft>
              <a:buFontTx/>
              <a:buChar char="•"/>
              <a:defRPr/>
            </a:pPr>
            <a:endParaRPr lang="en-US" sz="2000">
              <a:solidFill>
                <a:srgbClr val="FFFF66"/>
              </a:solidFill>
              <a:latin typeface="Times New Roman" pitchFamily="18" charset="0"/>
            </a:endParaRPr>
          </a:p>
        </p:txBody>
      </p:sp>
      <p:sp>
        <p:nvSpPr>
          <p:cNvPr id="649348" name="Rectangle 132"/>
          <p:cNvSpPr>
            <a:spLocks noChangeArrowheads="1"/>
          </p:cNvSpPr>
          <p:nvPr/>
        </p:nvSpPr>
        <p:spPr bwMode="auto">
          <a:xfrm>
            <a:off x="3657602" y="4267200"/>
            <a:ext cx="1438407" cy="1080296"/>
          </a:xfrm>
          <a:prstGeom prst="rect">
            <a:avLst/>
          </a:prstGeom>
          <a:noFill/>
          <a:ln w="9525">
            <a:noFill/>
            <a:miter lim="800000"/>
            <a:headEnd/>
            <a:tailEnd/>
          </a:ln>
        </p:spPr>
        <p:txBody>
          <a:bodyPr wrap="none" lIns="0" tIns="0" rIns="0" bIns="0">
            <a:spAutoFit/>
          </a:bodyPr>
          <a:lstStyle/>
          <a:p>
            <a:pPr algn="ctr" eaLnBrk="0" fontAlgn="base" hangingPunct="0">
              <a:lnSpc>
                <a:spcPct val="75000"/>
              </a:lnSpc>
              <a:spcBef>
                <a:spcPct val="30000"/>
              </a:spcBef>
              <a:spcAft>
                <a:spcPct val="0"/>
              </a:spcAft>
              <a:defRPr/>
            </a:pPr>
            <a:r>
              <a:rPr lang="en-US" b="1" dirty="0">
                <a:solidFill>
                  <a:srgbClr val="000080"/>
                </a:solidFill>
                <a:latin typeface="Times New Roman" pitchFamily="18" charset="0"/>
              </a:rPr>
              <a:t>NET </a:t>
            </a:r>
          </a:p>
          <a:p>
            <a:pPr algn="ctr" eaLnBrk="0" fontAlgn="base" hangingPunct="0">
              <a:lnSpc>
                <a:spcPct val="75000"/>
              </a:lnSpc>
              <a:spcBef>
                <a:spcPct val="30000"/>
              </a:spcBef>
              <a:spcAft>
                <a:spcPct val="0"/>
              </a:spcAft>
              <a:defRPr/>
            </a:pPr>
            <a:r>
              <a:rPr lang="en-US" b="1" dirty="0">
                <a:solidFill>
                  <a:srgbClr val="000080"/>
                </a:solidFill>
                <a:latin typeface="Times New Roman" pitchFamily="18" charset="0"/>
              </a:rPr>
              <a:t>OPERATING </a:t>
            </a:r>
          </a:p>
          <a:p>
            <a:pPr algn="ctr" eaLnBrk="0" fontAlgn="base" hangingPunct="0">
              <a:lnSpc>
                <a:spcPct val="75000"/>
              </a:lnSpc>
              <a:spcBef>
                <a:spcPct val="30000"/>
              </a:spcBef>
              <a:spcAft>
                <a:spcPct val="0"/>
              </a:spcAft>
              <a:defRPr/>
            </a:pPr>
            <a:r>
              <a:rPr lang="en-US" b="1" dirty="0">
                <a:solidFill>
                  <a:srgbClr val="000080"/>
                </a:solidFill>
                <a:latin typeface="Times New Roman" pitchFamily="18" charset="0"/>
              </a:rPr>
              <a:t>INCOME </a:t>
            </a:r>
          </a:p>
          <a:p>
            <a:pPr algn="ctr" eaLnBrk="0" fontAlgn="base" hangingPunct="0">
              <a:lnSpc>
                <a:spcPct val="75000"/>
              </a:lnSpc>
              <a:spcBef>
                <a:spcPct val="30000"/>
              </a:spcBef>
              <a:spcAft>
                <a:spcPct val="0"/>
              </a:spcAft>
              <a:defRPr/>
            </a:pPr>
            <a:r>
              <a:rPr lang="en-US" b="1" dirty="0">
                <a:solidFill>
                  <a:srgbClr val="000080"/>
                </a:solidFill>
                <a:latin typeface="Times New Roman" pitchFamily="18" charset="0"/>
              </a:rPr>
              <a:t>(NOI)</a:t>
            </a:r>
            <a:endParaRPr lang="en-US" b="1" dirty="0">
              <a:solidFill>
                <a:srgbClr val="FFFF66"/>
              </a:solidFill>
              <a:latin typeface="Times New Roman" pitchFamily="18" charset="0"/>
            </a:endParaRPr>
          </a:p>
        </p:txBody>
      </p:sp>
      <p:sp>
        <p:nvSpPr>
          <p:cNvPr id="142401" name="Rectangle 133"/>
          <p:cNvSpPr>
            <a:spLocks noChangeArrowheads="1"/>
          </p:cNvSpPr>
          <p:nvPr/>
        </p:nvSpPr>
        <p:spPr bwMode="auto">
          <a:xfrm>
            <a:off x="5922963" y="4643440"/>
            <a:ext cx="1409700" cy="287337"/>
          </a:xfrm>
          <a:prstGeom prst="rect">
            <a:avLst/>
          </a:prstGeom>
          <a:noFill/>
          <a:ln w="9525">
            <a:noFill/>
            <a:miter lim="800000"/>
            <a:headEnd/>
            <a:tailEnd/>
          </a:ln>
        </p:spPr>
        <p:txBody>
          <a:bodyPr/>
          <a:lstStyle/>
          <a:p>
            <a:pPr eaLnBrk="0" fontAlgn="base" hangingPunct="0">
              <a:lnSpc>
                <a:spcPct val="75000"/>
              </a:lnSpc>
              <a:spcBef>
                <a:spcPct val="30000"/>
              </a:spcBef>
              <a:spcAft>
                <a:spcPct val="0"/>
              </a:spcAft>
              <a:buFontTx/>
              <a:buChar char="•"/>
              <a:defRPr/>
            </a:pPr>
            <a:endParaRPr lang="en-US" sz="2000">
              <a:solidFill>
                <a:srgbClr val="FFFF66"/>
              </a:solidFill>
              <a:latin typeface="Times New Roman" pitchFamily="18" charset="0"/>
            </a:endParaRPr>
          </a:p>
        </p:txBody>
      </p:sp>
      <p:sp>
        <p:nvSpPr>
          <p:cNvPr id="649350" name="Rectangle 134"/>
          <p:cNvSpPr>
            <a:spLocks noChangeArrowheads="1"/>
          </p:cNvSpPr>
          <p:nvPr/>
        </p:nvSpPr>
        <p:spPr bwMode="auto">
          <a:xfrm>
            <a:off x="5562600" y="4724400"/>
            <a:ext cx="1325748" cy="163314"/>
          </a:xfrm>
          <a:prstGeom prst="rect">
            <a:avLst/>
          </a:prstGeom>
          <a:noFill/>
          <a:ln w="9525">
            <a:noFill/>
            <a:miter lim="800000"/>
            <a:headEnd/>
            <a:tailEnd/>
          </a:ln>
        </p:spPr>
        <p:txBody>
          <a:bodyPr wrap="none" lIns="0" tIns="0" rIns="0" bIns="0">
            <a:spAutoFit/>
          </a:bodyPr>
          <a:lstStyle/>
          <a:p>
            <a:pPr eaLnBrk="0" fontAlgn="base" hangingPunct="0">
              <a:lnSpc>
                <a:spcPct val="75000"/>
              </a:lnSpc>
              <a:spcBef>
                <a:spcPct val="30000"/>
              </a:spcBef>
              <a:spcAft>
                <a:spcPct val="0"/>
              </a:spcAft>
              <a:defRPr/>
            </a:pPr>
            <a:r>
              <a:rPr lang="en-US" sz="1400" b="1" dirty="0">
                <a:solidFill>
                  <a:srgbClr val="FF0000"/>
                </a:solidFill>
                <a:latin typeface="Times New Roman" pitchFamily="18" charset="0"/>
              </a:rPr>
              <a:t>DEBT SERVICE</a:t>
            </a:r>
          </a:p>
        </p:txBody>
      </p:sp>
      <p:sp>
        <p:nvSpPr>
          <p:cNvPr id="142403" name="Rectangle 135"/>
          <p:cNvSpPr>
            <a:spLocks noChangeArrowheads="1"/>
          </p:cNvSpPr>
          <p:nvPr/>
        </p:nvSpPr>
        <p:spPr bwMode="auto">
          <a:xfrm>
            <a:off x="7569200" y="4572002"/>
            <a:ext cx="1574800" cy="663575"/>
          </a:xfrm>
          <a:prstGeom prst="rect">
            <a:avLst/>
          </a:prstGeom>
          <a:noFill/>
          <a:ln w="9525">
            <a:noFill/>
            <a:miter lim="800000"/>
            <a:headEnd/>
            <a:tailEnd/>
          </a:ln>
        </p:spPr>
        <p:txBody>
          <a:bodyPr/>
          <a:lstStyle/>
          <a:p>
            <a:pPr eaLnBrk="0" fontAlgn="base" hangingPunct="0">
              <a:lnSpc>
                <a:spcPct val="75000"/>
              </a:lnSpc>
              <a:spcBef>
                <a:spcPct val="30000"/>
              </a:spcBef>
              <a:spcAft>
                <a:spcPct val="0"/>
              </a:spcAft>
              <a:buFontTx/>
              <a:buChar char="•"/>
              <a:defRPr/>
            </a:pPr>
            <a:endParaRPr lang="en-US" sz="2000">
              <a:solidFill>
                <a:srgbClr val="FFFF66"/>
              </a:solidFill>
              <a:latin typeface="Times New Roman" pitchFamily="18" charset="0"/>
            </a:endParaRPr>
          </a:p>
        </p:txBody>
      </p:sp>
      <p:sp>
        <p:nvSpPr>
          <p:cNvPr id="649352" name="Rectangle 136"/>
          <p:cNvSpPr>
            <a:spLocks noChangeArrowheads="1"/>
          </p:cNvSpPr>
          <p:nvPr/>
        </p:nvSpPr>
        <p:spPr bwMode="auto">
          <a:xfrm>
            <a:off x="7543800" y="4572002"/>
            <a:ext cx="936154" cy="527709"/>
          </a:xfrm>
          <a:prstGeom prst="rect">
            <a:avLst/>
          </a:prstGeom>
          <a:noFill/>
          <a:ln w="9525">
            <a:noFill/>
            <a:miter lim="800000"/>
            <a:headEnd/>
            <a:tailEnd/>
          </a:ln>
        </p:spPr>
        <p:txBody>
          <a:bodyPr wrap="none" lIns="0" tIns="0" rIns="0" bIns="0">
            <a:spAutoFit/>
          </a:bodyPr>
          <a:lstStyle/>
          <a:p>
            <a:pPr eaLnBrk="0" fontAlgn="base" hangingPunct="0">
              <a:lnSpc>
                <a:spcPct val="75000"/>
              </a:lnSpc>
              <a:spcBef>
                <a:spcPct val="30000"/>
              </a:spcBef>
              <a:spcAft>
                <a:spcPct val="0"/>
              </a:spcAft>
              <a:defRPr/>
            </a:pPr>
            <a:r>
              <a:rPr lang="en-US" sz="1200" b="1" dirty="0">
                <a:solidFill>
                  <a:srgbClr val="000080"/>
                </a:solidFill>
                <a:latin typeface="Times New Roman" pitchFamily="18" charset="0"/>
              </a:rPr>
              <a:t>OPERATING</a:t>
            </a:r>
          </a:p>
          <a:p>
            <a:pPr eaLnBrk="0" fontAlgn="base" hangingPunct="0">
              <a:lnSpc>
                <a:spcPct val="75000"/>
              </a:lnSpc>
              <a:spcBef>
                <a:spcPct val="30000"/>
              </a:spcBef>
              <a:spcAft>
                <a:spcPct val="0"/>
              </a:spcAft>
              <a:defRPr/>
            </a:pPr>
            <a:r>
              <a:rPr lang="en-US" sz="1200" b="1" dirty="0">
                <a:solidFill>
                  <a:srgbClr val="000080"/>
                </a:solidFill>
                <a:latin typeface="Times New Roman" pitchFamily="18" charset="0"/>
              </a:rPr>
              <a:t>CASH FLOW</a:t>
            </a:r>
          </a:p>
          <a:p>
            <a:pPr eaLnBrk="0" fontAlgn="base" hangingPunct="0">
              <a:lnSpc>
                <a:spcPct val="75000"/>
              </a:lnSpc>
              <a:spcBef>
                <a:spcPct val="30000"/>
              </a:spcBef>
              <a:spcAft>
                <a:spcPct val="0"/>
              </a:spcAft>
              <a:defRPr/>
            </a:pPr>
            <a:r>
              <a:rPr lang="en-US" sz="1200" b="1" dirty="0">
                <a:solidFill>
                  <a:srgbClr val="000080"/>
                </a:solidFill>
                <a:latin typeface="Times New Roman" pitchFamily="18" charset="0"/>
              </a:rPr>
              <a:t>(OPCF) </a:t>
            </a:r>
            <a:endParaRPr lang="en-US" sz="2000" b="1" dirty="0">
              <a:solidFill>
                <a:srgbClr val="FFFF66"/>
              </a:solidFill>
              <a:latin typeface="Times New Roman" pitchFamily="18" charset="0"/>
            </a:endParaRPr>
          </a:p>
        </p:txBody>
      </p:sp>
      <p:sp>
        <p:nvSpPr>
          <p:cNvPr id="142405" name="Rectangle 137"/>
          <p:cNvSpPr>
            <a:spLocks noChangeArrowheads="1"/>
          </p:cNvSpPr>
          <p:nvPr/>
        </p:nvSpPr>
        <p:spPr bwMode="auto">
          <a:xfrm>
            <a:off x="2036765" y="5522915"/>
            <a:ext cx="3373437" cy="1112837"/>
          </a:xfrm>
          <a:prstGeom prst="rect">
            <a:avLst/>
          </a:prstGeom>
          <a:noFill/>
          <a:ln w="9525">
            <a:noFill/>
            <a:miter lim="800000"/>
            <a:headEnd/>
            <a:tailEnd/>
          </a:ln>
        </p:spPr>
        <p:txBody>
          <a:bodyPr/>
          <a:lstStyle/>
          <a:p>
            <a:pPr eaLnBrk="0" fontAlgn="base" hangingPunct="0">
              <a:lnSpc>
                <a:spcPct val="75000"/>
              </a:lnSpc>
              <a:spcBef>
                <a:spcPct val="30000"/>
              </a:spcBef>
              <a:spcAft>
                <a:spcPct val="0"/>
              </a:spcAft>
              <a:buFontTx/>
              <a:buChar char="•"/>
              <a:defRPr/>
            </a:pPr>
            <a:endParaRPr lang="en-US" sz="2000">
              <a:solidFill>
                <a:srgbClr val="FFFF66"/>
              </a:solidFill>
              <a:latin typeface="Times New Roman" pitchFamily="18" charset="0"/>
            </a:endParaRPr>
          </a:p>
        </p:txBody>
      </p:sp>
      <p:sp>
        <p:nvSpPr>
          <p:cNvPr id="649354" name="Rectangle 138"/>
          <p:cNvSpPr>
            <a:spLocks noChangeArrowheads="1"/>
          </p:cNvSpPr>
          <p:nvPr/>
        </p:nvSpPr>
        <p:spPr bwMode="auto">
          <a:xfrm>
            <a:off x="1752600" y="5410200"/>
            <a:ext cx="2819400" cy="1138238"/>
          </a:xfrm>
          <a:prstGeom prst="rect">
            <a:avLst/>
          </a:prstGeom>
          <a:noFill/>
          <a:ln w="9525">
            <a:noFill/>
            <a:miter lim="800000"/>
            <a:headEnd/>
            <a:tailEnd/>
          </a:ln>
        </p:spPr>
        <p:txBody>
          <a:bodyPr lIns="0" tIns="0" rIns="0" bIns="0">
            <a:spAutoFit/>
          </a:bodyPr>
          <a:lstStyle/>
          <a:p>
            <a:pPr marL="234950" indent="-234950" eaLnBrk="0" fontAlgn="base" hangingPunct="0">
              <a:lnSpc>
                <a:spcPct val="75000"/>
              </a:lnSpc>
              <a:spcBef>
                <a:spcPct val="30000"/>
              </a:spcBef>
              <a:spcAft>
                <a:spcPct val="0"/>
              </a:spcAft>
              <a:defRPr/>
            </a:pPr>
            <a:r>
              <a:rPr lang="en-US" sz="1700" dirty="0">
                <a:solidFill>
                  <a:srgbClr val="000000"/>
                </a:solidFill>
                <a:latin typeface="Arial" pitchFamily="34" charset="0"/>
              </a:rPr>
              <a:t>=  (Maintenance, Management, Taxes, Insurance)</a:t>
            </a:r>
          </a:p>
          <a:p>
            <a:pPr marL="234950" indent="-234950" eaLnBrk="0" fontAlgn="base" hangingPunct="0">
              <a:lnSpc>
                <a:spcPct val="75000"/>
              </a:lnSpc>
              <a:spcBef>
                <a:spcPct val="30000"/>
              </a:spcBef>
              <a:spcAft>
                <a:spcPct val="0"/>
              </a:spcAft>
              <a:defRPr/>
            </a:pPr>
            <a:r>
              <a:rPr lang="en-US" sz="1700" dirty="0">
                <a:solidFill>
                  <a:srgbClr val="000000"/>
                </a:solidFill>
                <a:latin typeface="Arial" pitchFamily="34" charset="0"/>
              </a:rPr>
              <a:t>+   Utilities</a:t>
            </a:r>
          </a:p>
          <a:p>
            <a:pPr marL="234950" indent="-234950" eaLnBrk="0" fontAlgn="base" hangingPunct="0">
              <a:lnSpc>
                <a:spcPct val="75000"/>
              </a:lnSpc>
              <a:spcBef>
                <a:spcPct val="30000"/>
              </a:spcBef>
              <a:spcAft>
                <a:spcPct val="0"/>
              </a:spcAft>
              <a:defRPr/>
            </a:pPr>
            <a:r>
              <a:rPr lang="en-US" sz="1700" dirty="0">
                <a:solidFill>
                  <a:srgbClr val="000000"/>
                </a:solidFill>
                <a:latin typeface="Arial" pitchFamily="34" charset="0"/>
              </a:rPr>
              <a:t>+   Replacement Reserves</a:t>
            </a:r>
            <a:endParaRPr lang="en-US" sz="2000" dirty="0">
              <a:solidFill>
                <a:srgbClr val="FFFF66"/>
              </a:solidFill>
              <a:latin typeface="Times New Roman" pitchFamily="18" charset="0"/>
            </a:endParaRPr>
          </a:p>
        </p:txBody>
      </p:sp>
      <p:sp>
        <p:nvSpPr>
          <p:cNvPr id="649355" name="Rectangle 139"/>
          <p:cNvSpPr>
            <a:spLocks noChangeArrowheads="1"/>
          </p:cNvSpPr>
          <p:nvPr/>
        </p:nvSpPr>
        <p:spPr bwMode="auto">
          <a:xfrm>
            <a:off x="0" y="5486402"/>
            <a:ext cx="1600200" cy="790575"/>
          </a:xfrm>
          <a:prstGeom prst="rect">
            <a:avLst/>
          </a:prstGeom>
          <a:noFill/>
          <a:ln w="9525">
            <a:noFill/>
            <a:miter lim="800000"/>
            <a:headEnd/>
            <a:tailEnd/>
          </a:ln>
        </p:spPr>
        <p:txBody>
          <a:bodyPr lIns="0" tIns="0" rIns="0" bIns="0">
            <a:spAutoFit/>
          </a:bodyPr>
          <a:lstStyle/>
          <a:p>
            <a:pPr marL="166688" indent="-166688" eaLnBrk="0" fontAlgn="base" hangingPunct="0">
              <a:lnSpc>
                <a:spcPct val="75000"/>
              </a:lnSpc>
              <a:spcBef>
                <a:spcPct val="30000"/>
              </a:spcBef>
              <a:spcAft>
                <a:spcPct val="0"/>
              </a:spcAft>
              <a:defRPr/>
            </a:pPr>
            <a:r>
              <a:rPr lang="en-US" dirty="0">
                <a:solidFill>
                  <a:srgbClr val="000000"/>
                </a:solidFill>
                <a:latin typeface="Arial" pitchFamily="34" charset="0"/>
              </a:rPr>
              <a:t>= Rent</a:t>
            </a:r>
          </a:p>
          <a:p>
            <a:pPr marL="166688" indent="-166688" eaLnBrk="0" fontAlgn="base" hangingPunct="0">
              <a:lnSpc>
                <a:spcPct val="75000"/>
              </a:lnSpc>
              <a:spcBef>
                <a:spcPct val="30000"/>
              </a:spcBef>
              <a:spcAft>
                <a:spcPct val="0"/>
              </a:spcAft>
              <a:defRPr/>
            </a:pPr>
            <a:r>
              <a:rPr lang="en-US" dirty="0">
                <a:solidFill>
                  <a:srgbClr val="000000"/>
                </a:solidFill>
                <a:latin typeface="Arial" pitchFamily="34" charset="0"/>
              </a:rPr>
              <a:t>+	Other Income</a:t>
            </a:r>
          </a:p>
          <a:p>
            <a:pPr marL="166688" indent="-166688" eaLnBrk="0" fontAlgn="base" hangingPunct="0">
              <a:lnSpc>
                <a:spcPct val="75000"/>
              </a:lnSpc>
              <a:spcBef>
                <a:spcPct val="30000"/>
              </a:spcBef>
              <a:spcAft>
                <a:spcPct val="0"/>
              </a:spcAft>
              <a:defRPr/>
            </a:pPr>
            <a:r>
              <a:rPr lang="en-US" dirty="0">
                <a:solidFill>
                  <a:srgbClr val="000000"/>
                </a:solidFill>
                <a:latin typeface="Arial" pitchFamily="34" charset="0"/>
              </a:rPr>
              <a:t>-	Vacancy</a:t>
            </a:r>
            <a:endParaRPr lang="en-US" dirty="0">
              <a:solidFill>
                <a:srgbClr val="FFFF66"/>
              </a:solidFill>
              <a:latin typeface="Times New Roman" pitchFamily="18" charset="0"/>
            </a:endParaRPr>
          </a:p>
        </p:txBody>
      </p:sp>
      <p:sp>
        <p:nvSpPr>
          <p:cNvPr id="142408" name="Rectangle 140"/>
          <p:cNvSpPr>
            <a:spLocks noChangeArrowheads="1"/>
          </p:cNvSpPr>
          <p:nvPr/>
        </p:nvSpPr>
        <p:spPr bwMode="auto">
          <a:xfrm>
            <a:off x="5599115" y="3467100"/>
            <a:ext cx="2593975" cy="977900"/>
          </a:xfrm>
          <a:prstGeom prst="rect">
            <a:avLst/>
          </a:prstGeom>
          <a:noFill/>
          <a:ln w="9525">
            <a:noFill/>
            <a:miter lim="800000"/>
            <a:headEnd/>
            <a:tailEnd/>
          </a:ln>
        </p:spPr>
        <p:txBody>
          <a:bodyPr/>
          <a:lstStyle/>
          <a:p>
            <a:pPr eaLnBrk="0" fontAlgn="base" hangingPunct="0">
              <a:lnSpc>
                <a:spcPct val="75000"/>
              </a:lnSpc>
              <a:spcBef>
                <a:spcPct val="30000"/>
              </a:spcBef>
              <a:spcAft>
                <a:spcPct val="0"/>
              </a:spcAft>
              <a:buFontTx/>
              <a:buChar char="•"/>
              <a:defRPr/>
            </a:pPr>
            <a:endParaRPr lang="en-US" sz="2000">
              <a:solidFill>
                <a:srgbClr val="FFFF66"/>
              </a:solidFill>
              <a:latin typeface="Times New Roman" pitchFamily="18" charset="0"/>
            </a:endParaRPr>
          </a:p>
        </p:txBody>
      </p:sp>
      <p:sp>
        <p:nvSpPr>
          <p:cNvPr id="649357" name="Rectangle 141"/>
          <p:cNvSpPr>
            <a:spLocks noChangeArrowheads="1"/>
          </p:cNvSpPr>
          <p:nvPr/>
        </p:nvSpPr>
        <p:spPr bwMode="auto">
          <a:xfrm>
            <a:off x="5334002" y="3429000"/>
            <a:ext cx="2548775" cy="900246"/>
          </a:xfrm>
          <a:prstGeom prst="rect">
            <a:avLst/>
          </a:prstGeom>
          <a:noFill/>
          <a:ln w="9525">
            <a:noFill/>
            <a:miter lim="800000"/>
            <a:headEnd/>
            <a:tailEnd/>
          </a:ln>
        </p:spPr>
        <p:txBody>
          <a:bodyPr wrap="none" lIns="0" tIns="0" rIns="0" bIns="0">
            <a:spAutoFit/>
          </a:bodyPr>
          <a:lstStyle/>
          <a:p>
            <a:pPr eaLnBrk="0" fontAlgn="base" hangingPunct="0">
              <a:lnSpc>
                <a:spcPct val="75000"/>
              </a:lnSpc>
              <a:spcBef>
                <a:spcPct val="30000"/>
              </a:spcBef>
              <a:spcAft>
                <a:spcPct val="0"/>
              </a:spcAft>
              <a:defRPr/>
            </a:pPr>
            <a:r>
              <a:rPr lang="en-US" sz="1500" dirty="0">
                <a:solidFill>
                  <a:srgbClr val="000000"/>
                </a:solidFill>
                <a:latin typeface="Arial" pitchFamily="34" charset="0"/>
              </a:rPr>
              <a:t>Private debt based on </a:t>
            </a:r>
          </a:p>
          <a:p>
            <a:pPr eaLnBrk="0" fontAlgn="base" hangingPunct="0">
              <a:lnSpc>
                <a:spcPct val="75000"/>
              </a:lnSpc>
              <a:spcBef>
                <a:spcPct val="30000"/>
              </a:spcBef>
              <a:spcAft>
                <a:spcPct val="0"/>
              </a:spcAft>
              <a:defRPr/>
            </a:pPr>
            <a:r>
              <a:rPr lang="en-US" sz="1500" dirty="0">
                <a:solidFill>
                  <a:srgbClr val="000000"/>
                </a:solidFill>
                <a:latin typeface="Arial" pitchFamily="34" charset="0"/>
              </a:rPr>
              <a:t>Debt Service Coverage Ratio </a:t>
            </a:r>
          </a:p>
          <a:p>
            <a:pPr eaLnBrk="0" fontAlgn="base" hangingPunct="0">
              <a:lnSpc>
                <a:spcPct val="75000"/>
              </a:lnSpc>
              <a:spcBef>
                <a:spcPct val="30000"/>
              </a:spcBef>
              <a:spcAft>
                <a:spcPct val="0"/>
              </a:spcAft>
              <a:defRPr/>
            </a:pPr>
            <a:r>
              <a:rPr lang="en-US" sz="1500" dirty="0">
                <a:solidFill>
                  <a:srgbClr val="000000"/>
                </a:solidFill>
                <a:latin typeface="Arial" pitchFamily="34" charset="0"/>
              </a:rPr>
              <a:t>OR Loan-to-Value </a:t>
            </a:r>
          </a:p>
          <a:p>
            <a:pPr eaLnBrk="0" fontAlgn="base" hangingPunct="0">
              <a:lnSpc>
                <a:spcPct val="75000"/>
              </a:lnSpc>
              <a:spcBef>
                <a:spcPct val="30000"/>
              </a:spcBef>
              <a:spcAft>
                <a:spcPct val="0"/>
              </a:spcAft>
              <a:defRPr/>
            </a:pPr>
            <a:r>
              <a:rPr lang="en-US" sz="1500" dirty="0">
                <a:solidFill>
                  <a:srgbClr val="000000"/>
                </a:solidFill>
                <a:latin typeface="Arial" pitchFamily="34" charset="0"/>
              </a:rPr>
              <a:t>OR Loan-to-Cost Ratio </a:t>
            </a:r>
            <a:endParaRPr lang="en-US" sz="2000" dirty="0">
              <a:solidFill>
                <a:srgbClr val="FFFF66"/>
              </a:solidFill>
              <a:latin typeface="Times New Roman" pitchFamily="18" charset="0"/>
            </a:endParaRPr>
          </a:p>
        </p:txBody>
      </p:sp>
      <p:sp>
        <p:nvSpPr>
          <p:cNvPr id="142410" name="Rectangle 142"/>
          <p:cNvSpPr>
            <a:spLocks noChangeArrowheads="1"/>
          </p:cNvSpPr>
          <p:nvPr/>
        </p:nvSpPr>
        <p:spPr bwMode="auto">
          <a:xfrm>
            <a:off x="7948613" y="5594350"/>
            <a:ext cx="1282700" cy="857250"/>
          </a:xfrm>
          <a:prstGeom prst="rect">
            <a:avLst/>
          </a:prstGeom>
          <a:noFill/>
          <a:ln w="9525">
            <a:noFill/>
            <a:miter lim="800000"/>
            <a:headEnd/>
            <a:tailEnd/>
          </a:ln>
        </p:spPr>
        <p:txBody>
          <a:bodyPr/>
          <a:lstStyle/>
          <a:p>
            <a:pPr eaLnBrk="0" fontAlgn="base" hangingPunct="0">
              <a:lnSpc>
                <a:spcPct val="75000"/>
              </a:lnSpc>
              <a:spcBef>
                <a:spcPct val="30000"/>
              </a:spcBef>
              <a:spcAft>
                <a:spcPct val="0"/>
              </a:spcAft>
              <a:buFontTx/>
              <a:buChar char="•"/>
              <a:defRPr/>
            </a:pPr>
            <a:endParaRPr lang="en-US" sz="2000">
              <a:solidFill>
                <a:srgbClr val="FFFF66"/>
              </a:solidFill>
              <a:latin typeface="Times New Roman" pitchFamily="18" charset="0"/>
            </a:endParaRPr>
          </a:p>
        </p:txBody>
      </p:sp>
      <p:sp>
        <p:nvSpPr>
          <p:cNvPr id="649359" name="Rectangle 143"/>
          <p:cNvSpPr>
            <a:spLocks noChangeArrowheads="1"/>
          </p:cNvSpPr>
          <p:nvPr/>
        </p:nvSpPr>
        <p:spPr bwMode="auto">
          <a:xfrm>
            <a:off x="7620000" y="5410202"/>
            <a:ext cx="1524000" cy="746125"/>
          </a:xfrm>
          <a:prstGeom prst="rect">
            <a:avLst/>
          </a:prstGeom>
          <a:noFill/>
          <a:ln w="9525">
            <a:noFill/>
            <a:miter lim="800000"/>
            <a:headEnd/>
            <a:tailEnd/>
          </a:ln>
        </p:spPr>
        <p:txBody>
          <a:bodyPr lIns="0" tIns="0" rIns="0" bIns="0">
            <a:spAutoFit/>
          </a:bodyPr>
          <a:lstStyle/>
          <a:p>
            <a:pPr marL="234950" indent="-234950" eaLnBrk="0" fontAlgn="base" hangingPunct="0">
              <a:lnSpc>
                <a:spcPct val="75000"/>
              </a:lnSpc>
              <a:spcBef>
                <a:spcPct val="30000"/>
              </a:spcBef>
              <a:spcAft>
                <a:spcPct val="0"/>
              </a:spcAft>
              <a:defRPr/>
            </a:pPr>
            <a:r>
              <a:rPr lang="en-US" sz="1700">
                <a:solidFill>
                  <a:srgbClr val="000000"/>
                </a:solidFill>
                <a:latin typeface="Arial" pitchFamily="34" charset="0"/>
              </a:rPr>
              <a:t>=  Periodic</a:t>
            </a:r>
          </a:p>
          <a:p>
            <a:pPr marL="234950" indent="-234950" eaLnBrk="0" fontAlgn="base" hangingPunct="0">
              <a:lnSpc>
                <a:spcPct val="75000"/>
              </a:lnSpc>
              <a:spcBef>
                <a:spcPct val="30000"/>
              </a:spcBef>
              <a:spcAft>
                <a:spcPct val="0"/>
              </a:spcAft>
              <a:defRPr/>
            </a:pPr>
            <a:r>
              <a:rPr lang="en-US" sz="1700">
                <a:solidFill>
                  <a:srgbClr val="000000"/>
                </a:solidFill>
                <a:latin typeface="Arial" pitchFamily="34" charset="0"/>
              </a:rPr>
              <a:t>	Return to </a:t>
            </a:r>
          </a:p>
          <a:p>
            <a:pPr marL="234950" indent="-234950" eaLnBrk="0" fontAlgn="base" hangingPunct="0">
              <a:lnSpc>
                <a:spcPct val="75000"/>
              </a:lnSpc>
              <a:spcBef>
                <a:spcPct val="30000"/>
              </a:spcBef>
              <a:spcAft>
                <a:spcPct val="0"/>
              </a:spcAft>
              <a:defRPr/>
            </a:pPr>
            <a:r>
              <a:rPr lang="en-US" sz="1700">
                <a:solidFill>
                  <a:srgbClr val="000000"/>
                </a:solidFill>
                <a:latin typeface="Arial" pitchFamily="34" charset="0"/>
              </a:rPr>
              <a:t>	Investors </a:t>
            </a:r>
            <a:endParaRPr lang="en-US" sz="2000">
              <a:solidFill>
                <a:srgbClr val="FFFF66"/>
              </a:solidFill>
              <a:latin typeface="Times New Roman" pitchFamily="18" charset="0"/>
            </a:endParaRPr>
          </a:p>
        </p:txBody>
      </p:sp>
      <p:sp>
        <p:nvSpPr>
          <p:cNvPr id="142412" name="Rectangle 144"/>
          <p:cNvSpPr>
            <a:spLocks noChangeArrowheads="1"/>
          </p:cNvSpPr>
          <p:nvPr/>
        </p:nvSpPr>
        <p:spPr bwMode="auto">
          <a:xfrm>
            <a:off x="220663" y="174625"/>
            <a:ext cx="8674100" cy="287338"/>
          </a:xfrm>
          <a:prstGeom prst="rect">
            <a:avLst/>
          </a:prstGeom>
          <a:noFill/>
          <a:ln w="9525">
            <a:noFill/>
            <a:miter lim="800000"/>
            <a:headEnd/>
            <a:tailEnd/>
          </a:ln>
        </p:spPr>
        <p:txBody>
          <a:bodyPr/>
          <a:lstStyle/>
          <a:p>
            <a:pPr eaLnBrk="0" fontAlgn="base" hangingPunct="0">
              <a:lnSpc>
                <a:spcPct val="75000"/>
              </a:lnSpc>
              <a:spcBef>
                <a:spcPct val="30000"/>
              </a:spcBef>
              <a:spcAft>
                <a:spcPct val="0"/>
              </a:spcAft>
              <a:buFontTx/>
              <a:buChar char="•"/>
              <a:defRPr/>
            </a:pPr>
            <a:endParaRPr lang="en-US" sz="2000">
              <a:solidFill>
                <a:srgbClr val="FFFF66"/>
              </a:solidFill>
              <a:latin typeface="Times New Roman" pitchFamily="18" charset="0"/>
            </a:endParaRPr>
          </a:p>
        </p:txBody>
      </p:sp>
      <p:sp>
        <p:nvSpPr>
          <p:cNvPr id="142413" name="Rectangle 145"/>
          <p:cNvSpPr>
            <a:spLocks noChangeArrowheads="1"/>
          </p:cNvSpPr>
          <p:nvPr/>
        </p:nvSpPr>
        <p:spPr bwMode="auto">
          <a:xfrm>
            <a:off x="1046165" y="434977"/>
            <a:ext cx="6283325" cy="854075"/>
          </a:xfrm>
          <a:prstGeom prst="rect">
            <a:avLst/>
          </a:prstGeom>
          <a:noFill/>
          <a:ln w="9525">
            <a:noFill/>
            <a:miter lim="800000"/>
            <a:headEnd/>
            <a:tailEnd/>
          </a:ln>
        </p:spPr>
        <p:txBody>
          <a:bodyPr/>
          <a:lstStyle/>
          <a:p>
            <a:pPr eaLnBrk="0" fontAlgn="base" hangingPunct="0">
              <a:lnSpc>
                <a:spcPct val="75000"/>
              </a:lnSpc>
              <a:spcBef>
                <a:spcPct val="30000"/>
              </a:spcBef>
              <a:spcAft>
                <a:spcPct val="0"/>
              </a:spcAft>
              <a:buFontTx/>
              <a:buChar char="•"/>
              <a:defRPr/>
            </a:pPr>
            <a:endParaRPr lang="en-US" sz="2000">
              <a:solidFill>
                <a:srgbClr val="FFFF66"/>
              </a:solidFill>
              <a:latin typeface="Times New Roman" pitchFamily="18" charset="0"/>
            </a:endParaRPr>
          </a:p>
        </p:txBody>
      </p:sp>
      <p:sp>
        <p:nvSpPr>
          <p:cNvPr id="142414" name="Rectangle 146"/>
          <p:cNvSpPr>
            <a:spLocks noChangeArrowheads="1"/>
          </p:cNvSpPr>
          <p:nvPr/>
        </p:nvSpPr>
        <p:spPr bwMode="auto">
          <a:xfrm>
            <a:off x="2743200" y="304800"/>
            <a:ext cx="4527550" cy="692150"/>
          </a:xfrm>
          <a:prstGeom prst="rect">
            <a:avLst/>
          </a:prstGeom>
          <a:noFill/>
          <a:ln w="9525">
            <a:noFill/>
            <a:miter lim="800000"/>
            <a:headEnd/>
            <a:tailEnd/>
          </a:ln>
        </p:spPr>
        <p:txBody>
          <a:bodyPr wrap="none" lIns="0" tIns="0" rIns="0" bIns="0">
            <a:spAutoFit/>
          </a:bodyPr>
          <a:lstStyle/>
          <a:p>
            <a:pPr eaLnBrk="0" fontAlgn="base" hangingPunct="0">
              <a:lnSpc>
                <a:spcPct val="75000"/>
              </a:lnSpc>
              <a:spcBef>
                <a:spcPct val="30000"/>
              </a:spcBef>
              <a:spcAft>
                <a:spcPct val="0"/>
              </a:spcAft>
              <a:defRPr/>
            </a:pPr>
            <a:r>
              <a:rPr lang="en-US" sz="2500">
                <a:solidFill>
                  <a:srgbClr val="000000"/>
                </a:solidFill>
                <a:latin typeface="Arial" pitchFamily="34" charset="0"/>
              </a:rPr>
              <a:t>Economics of </a:t>
            </a:r>
            <a:r>
              <a:rPr lang="en-US" sz="2500" b="1" u="sng">
                <a:solidFill>
                  <a:srgbClr val="000000"/>
                </a:solidFill>
                <a:latin typeface="Arial" pitchFamily="34" charset="0"/>
              </a:rPr>
              <a:t>Income </a:t>
            </a:r>
            <a:r>
              <a:rPr lang="en-US" sz="2500">
                <a:solidFill>
                  <a:srgbClr val="000000"/>
                </a:solidFill>
                <a:latin typeface="Arial" pitchFamily="34" charset="0"/>
              </a:rPr>
              <a:t>Property </a:t>
            </a:r>
          </a:p>
          <a:p>
            <a:pPr eaLnBrk="0" fontAlgn="base" hangingPunct="0">
              <a:lnSpc>
                <a:spcPct val="75000"/>
              </a:lnSpc>
              <a:spcBef>
                <a:spcPct val="30000"/>
              </a:spcBef>
              <a:spcAft>
                <a:spcPct val="0"/>
              </a:spcAft>
              <a:defRPr/>
            </a:pPr>
            <a:r>
              <a:rPr lang="en-US" sz="2500">
                <a:solidFill>
                  <a:srgbClr val="000000"/>
                </a:solidFill>
                <a:latin typeface="Arial" pitchFamily="34" charset="0"/>
              </a:rPr>
              <a:t>Development and Ownership</a:t>
            </a:r>
            <a:endParaRPr lang="en-US" sz="2000">
              <a:solidFill>
                <a:srgbClr val="FFFF66"/>
              </a:solidFill>
              <a:latin typeface="Times New Roman" pitchFamily="18" charset="0"/>
            </a:endParaRPr>
          </a:p>
        </p:txBody>
      </p:sp>
      <p:sp>
        <p:nvSpPr>
          <p:cNvPr id="649364" name="Text Box 148"/>
          <p:cNvSpPr txBox="1">
            <a:spLocks noChangeArrowheads="1"/>
          </p:cNvSpPr>
          <p:nvPr/>
        </p:nvSpPr>
        <p:spPr bwMode="auto">
          <a:xfrm>
            <a:off x="152400" y="4572002"/>
            <a:ext cx="1143000" cy="461963"/>
          </a:xfrm>
          <a:prstGeom prst="rect">
            <a:avLst/>
          </a:prstGeom>
          <a:noFill/>
          <a:ln w="9525">
            <a:noFill/>
            <a:miter lim="800000"/>
            <a:headEnd/>
            <a:tailEnd/>
          </a:ln>
        </p:spPr>
        <p:txBody>
          <a:bodyPr>
            <a:spAutoFit/>
          </a:bodyPr>
          <a:lstStyle/>
          <a:p>
            <a:pPr eaLnBrk="0" fontAlgn="base" hangingPunct="0">
              <a:lnSpc>
                <a:spcPct val="75000"/>
              </a:lnSpc>
              <a:spcBef>
                <a:spcPct val="50000"/>
              </a:spcBef>
              <a:spcAft>
                <a:spcPct val="0"/>
              </a:spcAft>
              <a:defRPr/>
            </a:pPr>
            <a:r>
              <a:rPr lang="en-US" sz="1200" b="1" dirty="0">
                <a:solidFill>
                  <a:srgbClr val="000000"/>
                </a:solidFill>
                <a:latin typeface="Times New Roman" pitchFamily="18" charset="0"/>
              </a:rPr>
              <a:t>GROSS </a:t>
            </a:r>
          </a:p>
          <a:p>
            <a:pPr eaLnBrk="0" fontAlgn="base" hangingPunct="0">
              <a:lnSpc>
                <a:spcPct val="75000"/>
              </a:lnSpc>
              <a:spcBef>
                <a:spcPct val="50000"/>
              </a:spcBef>
              <a:spcAft>
                <a:spcPct val="0"/>
              </a:spcAft>
              <a:defRPr/>
            </a:pPr>
            <a:r>
              <a:rPr lang="en-US" sz="1200" b="1" dirty="0">
                <a:solidFill>
                  <a:srgbClr val="000000"/>
                </a:solidFill>
                <a:latin typeface="Times New Roman" pitchFamily="18" charset="0"/>
              </a:rPr>
              <a:t>INCOME</a:t>
            </a:r>
          </a:p>
        </p:txBody>
      </p:sp>
      <p:sp>
        <p:nvSpPr>
          <p:cNvPr id="142416" name="Slide Number Placeholder 7"/>
          <p:cNvSpPr txBox="1">
            <a:spLocks/>
          </p:cNvSpPr>
          <p:nvPr/>
        </p:nvSpPr>
        <p:spPr bwMode="auto">
          <a:xfrm>
            <a:off x="6858000" y="6172200"/>
            <a:ext cx="1905000" cy="457200"/>
          </a:xfrm>
          <a:prstGeom prst="rect">
            <a:avLst/>
          </a:prstGeom>
          <a:noFill/>
          <a:ln w="9525">
            <a:noFill/>
            <a:miter lim="800000"/>
            <a:headEnd/>
            <a:tailEnd/>
          </a:ln>
        </p:spPr>
        <p:txBody>
          <a:bodyPr/>
          <a:lstStyle/>
          <a:p>
            <a:pPr algn="ctr" eaLnBrk="0" fontAlgn="base" hangingPunct="0">
              <a:lnSpc>
                <a:spcPct val="75000"/>
              </a:lnSpc>
              <a:spcBef>
                <a:spcPct val="30000"/>
              </a:spcBef>
              <a:spcAft>
                <a:spcPct val="0"/>
              </a:spcAft>
              <a:buFontTx/>
              <a:buChar char="•"/>
              <a:defRPr/>
            </a:pPr>
            <a:fld id="{FF391543-5CF6-4FBE-8CAB-776943F6616C}" type="slidenum">
              <a:rPr lang="en-US" sz="1600">
                <a:solidFill>
                  <a:srgbClr val="FFFF66"/>
                </a:solidFill>
                <a:latin typeface="Times New Roman" pitchFamily="18" charset="0"/>
              </a:rPr>
              <a:pPr algn="ctr" eaLnBrk="0" fontAlgn="base" hangingPunct="0">
                <a:lnSpc>
                  <a:spcPct val="75000"/>
                </a:lnSpc>
                <a:spcBef>
                  <a:spcPct val="30000"/>
                </a:spcBef>
                <a:spcAft>
                  <a:spcPct val="0"/>
                </a:spcAft>
                <a:buFontTx/>
                <a:buChar char="•"/>
                <a:defRPr/>
              </a:pPr>
              <a:t>4</a:t>
            </a:fld>
            <a:endParaRPr lang="en-US" sz="1600">
              <a:solidFill>
                <a:srgbClr val="FFFF66"/>
              </a:solidFill>
              <a:latin typeface="Times New Roman" pitchFamily="18" charset="0"/>
            </a:endParaRPr>
          </a:p>
        </p:txBody>
      </p:sp>
      <p:cxnSp>
        <p:nvCxnSpPr>
          <p:cNvPr id="151" name="Straight Arrow Connector 150"/>
          <p:cNvCxnSpPr/>
          <p:nvPr/>
        </p:nvCxnSpPr>
        <p:spPr bwMode="auto">
          <a:xfrm flipV="1">
            <a:off x="5791200" y="3200400"/>
            <a:ext cx="381000" cy="228600"/>
          </a:xfrm>
          <a:prstGeom prst="straightConnector1">
            <a:avLst/>
          </a:prstGeom>
          <a:solidFill>
            <a:srgbClr val="00FF00"/>
          </a:solidFill>
          <a:ln w="38100" cap="flat" cmpd="sng" algn="ctr">
            <a:solidFill>
              <a:srgbClr val="000000"/>
            </a:solidFill>
            <a:prstDash val="solid"/>
            <a:round/>
            <a:headEnd type="none" w="med" len="med"/>
            <a:tailEnd type="arrow"/>
          </a:ln>
          <a:effectLst/>
        </p:spPr>
      </p:cxnSp>
      <p:sp>
        <p:nvSpPr>
          <p:cNvPr id="2" name="Footer Placeholder 1">
            <a:extLst>
              <a:ext uri="{FF2B5EF4-FFF2-40B4-BE49-F238E27FC236}">
                <a16:creationId xmlns:a16="http://schemas.microsoft.com/office/drawing/2014/main" id="{18ECFF46-1ABE-4DB0-992A-654BE8A0EFFD}"/>
              </a:ext>
            </a:extLst>
          </p:cNvPr>
          <p:cNvSpPr>
            <a:spLocks noGrp="1"/>
          </p:cNvSpPr>
          <p:nvPr>
            <p:ph type="ftr" sz="quarter" idx="12"/>
          </p:nvPr>
        </p:nvSpPr>
        <p:spPr/>
        <p:txBody>
          <a:bodyPr/>
          <a:lstStyle/>
          <a:p>
            <a:pPr fontAlgn="base">
              <a:spcAft>
                <a:spcPct val="0"/>
              </a:spcAft>
              <a:defRPr/>
            </a:pPr>
            <a:r>
              <a:rPr lang="en-US" altLang="en-US">
                <a:solidFill>
                  <a:srgbClr val="FFFF66"/>
                </a:solidFill>
                <a:latin typeface="Times New Roman" pitchFamily="18" charset="0"/>
              </a:rPr>
              <a:t>Urban Land Institute                             Creating Value</a:t>
            </a:r>
            <a:endParaRPr lang="en-US" altLang="en-US" dirty="0">
              <a:solidFill>
                <a:srgbClr val="FFFF66"/>
              </a:solidFill>
              <a:latin typeface="Times New Roman" pitchFamily="18" charset="0"/>
            </a:endParaRPr>
          </a:p>
        </p:txBody>
      </p:sp>
    </p:spTree>
    <p:custDataLst>
      <p:tags r:id="rId1"/>
    </p:custDataLst>
    <p:extLst>
      <p:ext uri="{BB962C8B-B14F-4D97-AF65-F5344CB8AC3E}">
        <p14:creationId xmlns:p14="http://schemas.microsoft.com/office/powerpoint/2010/main" val="36492707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4930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4929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4931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4929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49296"/>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49311"/>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49299"/>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49319"/>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649306"/>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649300"/>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649301"/>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649308"/>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649302"/>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649317"/>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649226"/>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649223"/>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649221"/>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649325"/>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649224"/>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649322"/>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649222"/>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649220"/>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649328"/>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142339"/>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649337"/>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649339"/>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649364"/>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649331"/>
                                        </p:tgtEl>
                                        <p:attrNameLst>
                                          <p:attrName>style.visibility</p:attrName>
                                        </p:attrNameLst>
                                      </p:cBhvr>
                                      <p:to>
                                        <p:strVal val="visible"/>
                                      </p:to>
                                    </p:set>
                                  </p:childTnLst>
                                </p:cTn>
                              </p:par>
                            </p:childTnLst>
                          </p:cTn>
                        </p:par>
                        <p:par>
                          <p:cTn id="67" fill="hold">
                            <p:stCondLst>
                              <p:cond delay="0"/>
                            </p:stCondLst>
                            <p:childTnLst>
                              <p:par>
                                <p:cTn id="68" presetID="1" presetClass="entr" presetSubtype="0" fill="hold" grpId="0" nodeType="afterEffect">
                                  <p:stCondLst>
                                    <p:cond delay="0"/>
                                  </p:stCondLst>
                                  <p:childTnLst>
                                    <p:set>
                                      <p:cBhvr>
                                        <p:cTn id="69" dur="1" fill="hold">
                                          <p:stCondLst>
                                            <p:cond delay="0"/>
                                          </p:stCondLst>
                                        </p:cTn>
                                        <p:tgtEl>
                                          <p:spTgt spid="649355"/>
                                        </p:tgtEl>
                                        <p:attrNameLst>
                                          <p:attrName>style.visibility</p:attrName>
                                        </p:attrNameLst>
                                      </p:cBhvr>
                                      <p:to>
                                        <p:strVal val="visible"/>
                                      </p:to>
                                    </p:set>
                                  </p:childTnLst>
                                </p:cTn>
                              </p:par>
                            </p:childTnLst>
                          </p:cTn>
                        </p:par>
                      </p:childTnLst>
                    </p:cTn>
                  </p:par>
                  <p:par>
                    <p:cTn id="70" fill="hold">
                      <p:stCondLst>
                        <p:cond delay="indefinite"/>
                      </p:stCondLst>
                      <p:childTnLst>
                        <p:par>
                          <p:cTn id="71" fill="hold">
                            <p:stCondLst>
                              <p:cond delay="0"/>
                            </p:stCondLst>
                            <p:childTnLst>
                              <p:par>
                                <p:cTn id="72" presetID="1" presetClass="entr" presetSubtype="0" fill="hold" grpId="0" nodeType="clickEffect">
                                  <p:stCondLst>
                                    <p:cond delay="0"/>
                                  </p:stCondLst>
                                  <p:childTnLst>
                                    <p:set>
                                      <p:cBhvr>
                                        <p:cTn id="73" dur="1" fill="hold">
                                          <p:stCondLst>
                                            <p:cond delay="0"/>
                                          </p:stCondLst>
                                        </p:cTn>
                                        <p:tgtEl>
                                          <p:spTgt spid="649340"/>
                                        </p:tgtEl>
                                        <p:attrNameLst>
                                          <p:attrName>style.visibility</p:attrName>
                                        </p:attrNameLst>
                                      </p:cBhvr>
                                      <p:to>
                                        <p:strVal val="visible"/>
                                      </p:to>
                                    </p:set>
                                  </p:childTnLst>
                                </p:cTn>
                              </p:par>
                              <p:par>
                                <p:cTn id="74" presetID="1" presetClass="entr" presetSubtype="0" fill="hold" grpId="0" nodeType="withEffect">
                                  <p:stCondLst>
                                    <p:cond delay="0"/>
                                  </p:stCondLst>
                                  <p:childTnLst>
                                    <p:set>
                                      <p:cBhvr>
                                        <p:cTn id="75" dur="1" fill="hold">
                                          <p:stCondLst>
                                            <p:cond delay="0"/>
                                          </p:stCondLst>
                                        </p:cTn>
                                        <p:tgtEl>
                                          <p:spTgt spid="649346"/>
                                        </p:tgtEl>
                                        <p:attrNameLst>
                                          <p:attrName>style.visibility</p:attrName>
                                        </p:attrNameLst>
                                      </p:cBhvr>
                                      <p:to>
                                        <p:strVal val="visible"/>
                                      </p:to>
                                    </p:set>
                                  </p:childTnLst>
                                </p:cTn>
                              </p:par>
                              <p:par>
                                <p:cTn id="76" presetID="1" presetClass="entr" presetSubtype="0" fill="hold" grpId="0" nodeType="withEffect">
                                  <p:stCondLst>
                                    <p:cond delay="0"/>
                                  </p:stCondLst>
                                  <p:childTnLst>
                                    <p:set>
                                      <p:cBhvr>
                                        <p:cTn id="77" dur="1" fill="hold">
                                          <p:stCondLst>
                                            <p:cond delay="0"/>
                                          </p:stCondLst>
                                        </p:cTn>
                                        <p:tgtEl>
                                          <p:spTgt spid="649333"/>
                                        </p:tgtEl>
                                        <p:attrNameLst>
                                          <p:attrName>style.visibility</p:attrName>
                                        </p:attrNameLst>
                                      </p:cBhvr>
                                      <p:to>
                                        <p:strVal val="visible"/>
                                      </p:to>
                                    </p:set>
                                  </p:childTnLst>
                                </p:cTn>
                              </p:par>
                            </p:childTnLst>
                          </p:cTn>
                        </p:par>
                        <p:par>
                          <p:cTn id="78" fill="hold">
                            <p:stCondLst>
                              <p:cond delay="0"/>
                            </p:stCondLst>
                            <p:childTnLst>
                              <p:par>
                                <p:cTn id="79" presetID="1" presetClass="entr" presetSubtype="0" fill="hold" grpId="0" nodeType="afterEffect">
                                  <p:stCondLst>
                                    <p:cond delay="0"/>
                                  </p:stCondLst>
                                  <p:childTnLst>
                                    <p:set>
                                      <p:cBhvr>
                                        <p:cTn id="80" dur="1" fill="hold">
                                          <p:stCondLst>
                                            <p:cond delay="0"/>
                                          </p:stCondLst>
                                        </p:cTn>
                                        <p:tgtEl>
                                          <p:spTgt spid="649354"/>
                                        </p:tgtEl>
                                        <p:attrNameLst>
                                          <p:attrName>style.visibility</p:attrName>
                                        </p:attrNameLst>
                                      </p:cBhvr>
                                      <p:to>
                                        <p:strVal val="visible"/>
                                      </p:to>
                                    </p:set>
                                  </p:childTnLst>
                                </p:cTn>
                              </p:par>
                            </p:childTnLst>
                          </p:cTn>
                        </p:par>
                      </p:childTnLst>
                    </p:cTn>
                  </p:par>
                  <p:par>
                    <p:cTn id="81" fill="hold">
                      <p:stCondLst>
                        <p:cond delay="indefinite"/>
                      </p:stCondLst>
                      <p:childTnLst>
                        <p:par>
                          <p:cTn id="82" fill="hold">
                            <p:stCondLst>
                              <p:cond delay="0"/>
                            </p:stCondLst>
                            <p:childTnLst>
                              <p:par>
                                <p:cTn id="83" presetID="1" presetClass="entr" presetSubtype="0" fill="hold" grpId="0" nodeType="clickEffect">
                                  <p:stCondLst>
                                    <p:cond delay="0"/>
                                  </p:stCondLst>
                                  <p:childTnLst>
                                    <p:set>
                                      <p:cBhvr>
                                        <p:cTn id="84" dur="1" fill="hold">
                                          <p:stCondLst>
                                            <p:cond delay="0"/>
                                          </p:stCondLst>
                                        </p:cTn>
                                        <p:tgtEl>
                                          <p:spTgt spid="649341"/>
                                        </p:tgtEl>
                                        <p:attrNameLst>
                                          <p:attrName>style.visibility</p:attrName>
                                        </p:attrNameLst>
                                      </p:cBhvr>
                                      <p:to>
                                        <p:strVal val="visible"/>
                                      </p:to>
                                    </p:set>
                                  </p:childTnLst>
                                </p:cTn>
                              </p:par>
                              <p:par>
                                <p:cTn id="85" presetID="1" presetClass="entr" presetSubtype="0" fill="hold" grpId="0" nodeType="withEffect">
                                  <p:stCondLst>
                                    <p:cond delay="0"/>
                                  </p:stCondLst>
                                  <p:childTnLst>
                                    <p:set>
                                      <p:cBhvr>
                                        <p:cTn id="86" dur="1" fill="hold">
                                          <p:stCondLst>
                                            <p:cond delay="0"/>
                                          </p:stCondLst>
                                        </p:cTn>
                                        <p:tgtEl>
                                          <p:spTgt spid="649348">
                                            <p:txEl>
                                              <p:pRg st="0" end="0"/>
                                            </p:txEl>
                                          </p:spTgt>
                                        </p:tgtEl>
                                        <p:attrNameLst>
                                          <p:attrName>style.visibility</p:attrName>
                                        </p:attrNameLst>
                                      </p:cBhvr>
                                      <p:to>
                                        <p:strVal val="visible"/>
                                      </p:to>
                                    </p:set>
                                  </p:childTnLst>
                                </p:cTn>
                              </p:par>
                              <p:par>
                                <p:cTn id="87" presetID="1" presetClass="entr" presetSubtype="0" fill="hold" grpId="0" nodeType="withEffect">
                                  <p:stCondLst>
                                    <p:cond delay="0"/>
                                  </p:stCondLst>
                                  <p:childTnLst>
                                    <p:set>
                                      <p:cBhvr>
                                        <p:cTn id="88" dur="1" fill="hold">
                                          <p:stCondLst>
                                            <p:cond delay="0"/>
                                          </p:stCondLst>
                                        </p:cTn>
                                        <p:tgtEl>
                                          <p:spTgt spid="649348">
                                            <p:txEl>
                                              <p:pRg st="1" end="1"/>
                                            </p:txEl>
                                          </p:spTgt>
                                        </p:tgtEl>
                                        <p:attrNameLst>
                                          <p:attrName>style.visibility</p:attrName>
                                        </p:attrNameLst>
                                      </p:cBhvr>
                                      <p:to>
                                        <p:strVal val="visible"/>
                                      </p:to>
                                    </p:set>
                                  </p:childTnLst>
                                </p:cTn>
                              </p:par>
                              <p:par>
                                <p:cTn id="89" presetID="1" presetClass="entr" presetSubtype="0" fill="hold" grpId="0" nodeType="withEffect">
                                  <p:stCondLst>
                                    <p:cond delay="0"/>
                                  </p:stCondLst>
                                  <p:childTnLst>
                                    <p:set>
                                      <p:cBhvr>
                                        <p:cTn id="90" dur="1" fill="hold">
                                          <p:stCondLst>
                                            <p:cond delay="0"/>
                                          </p:stCondLst>
                                        </p:cTn>
                                        <p:tgtEl>
                                          <p:spTgt spid="649348">
                                            <p:txEl>
                                              <p:pRg st="2" end="2"/>
                                            </p:txEl>
                                          </p:spTgt>
                                        </p:tgtEl>
                                        <p:attrNameLst>
                                          <p:attrName>style.visibility</p:attrName>
                                        </p:attrNameLst>
                                      </p:cBhvr>
                                      <p:to>
                                        <p:strVal val="visible"/>
                                      </p:to>
                                    </p:set>
                                  </p:childTnLst>
                                </p:cTn>
                              </p:par>
                              <p:par>
                                <p:cTn id="91" presetID="1" presetClass="entr" presetSubtype="0" fill="hold" grpId="0" nodeType="withEffect">
                                  <p:stCondLst>
                                    <p:cond delay="0"/>
                                  </p:stCondLst>
                                  <p:childTnLst>
                                    <p:set>
                                      <p:cBhvr>
                                        <p:cTn id="92" dur="1" fill="hold">
                                          <p:stCondLst>
                                            <p:cond delay="0"/>
                                          </p:stCondLst>
                                        </p:cTn>
                                        <p:tgtEl>
                                          <p:spTgt spid="649348">
                                            <p:txEl>
                                              <p:pRg st="3" end="3"/>
                                            </p:txEl>
                                          </p:spTgt>
                                        </p:tgtEl>
                                        <p:attrNameLst>
                                          <p:attrName>style.visibility</p:attrName>
                                        </p:attrNameLst>
                                      </p:cBhvr>
                                      <p:to>
                                        <p:strVal val="visible"/>
                                      </p:to>
                                    </p:set>
                                  </p:childTnLst>
                                </p:cTn>
                              </p:par>
                              <p:par>
                                <p:cTn id="93" presetID="1" presetClass="entr" presetSubtype="0" fill="hold" grpId="0" nodeType="withEffect">
                                  <p:stCondLst>
                                    <p:cond delay="0"/>
                                  </p:stCondLst>
                                  <p:childTnLst>
                                    <p:set>
                                      <p:cBhvr>
                                        <p:cTn id="94" dur="1" fill="hold">
                                          <p:stCondLst>
                                            <p:cond delay="0"/>
                                          </p:stCondLst>
                                        </p:cTn>
                                        <p:tgtEl>
                                          <p:spTgt spid="649335"/>
                                        </p:tgtEl>
                                        <p:attrNameLst>
                                          <p:attrName>style.visibility</p:attrName>
                                        </p:attrNameLst>
                                      </p:cBhvr>
                                      <p:to>
                                        <p:strVal val="visible"/>
                                      </p:to>
                                    </p:set>
                                  </p:childTnLst>
                                </p:cTn>
                              </p:par>
                            </p:childTnLst>
                          </p:cTn>
                        </p:par>
                      </p:childTnLst>
                    </p:cTn>
                  </p:par>
                  <p:par>
                    <p:cTn id="95" fill="hold">
                      <p:stCondLst>
                        <p:cond delay="indefinite"/>
                      </p:stCondLst>
                      <p:childTnLst>
                        <p:par>
                          <p:cTn id="96" fill="hold">
                            <p:stCondLst>
                              <p:cond delay="0"/>
                            </p:stCondLst>
                            <p:childTnLst>
                              <p:par>
                                <p:cTn id="97" presetID="1" presetClass="entr" presetSubtype="0" fill="hold" grpId="0" nodeType="clickEffect">
                                  <p:stCondLst>
                                    <p:cond delay="0"/>
                                  </p:stCondLst>
                                  <p:childTnLst>
                                    <p:set>
                                      <p:cBhvr>
                                        <p:cTn id="98" dur="1" fill="hold">
                                          <p:stCondLst>
                                            <p:cond delay="0"/>
                                          </p:stCondLst>
                                        </p:cTn>
                                        <p:tgtEl>
                                          <p:spTgt spid="649357"/>
                                        </p:tgtEl>
                                        <p:attrNameLst>
                                          <p:attrName>style.visibility</p:attrName>
                                        </p:attrNameLst>
                                      </p:cBhvr>
                                      <p:to>
                                        <p:strVal val="visible"/>
                                      </p:to>
                                    </p:set>
                                  </p:childTnLst>
                                </p:cTn>
                              </p:par>
                              <p:par>
                                <p:cTn id="99" presetID="1" presetClass="entr" presetSubtype="0" fill="hold" nodeType="withEffect">
                                  <p:stCondLst>
                                    <p:cond delay="0"/>
                                  </p:stCondLst>
                                  <p:childTnLst>
                                    <p:set>
                                      <p:cBhvr>
                                        <p:cTn id="100" dur="1" fill="hold">
                                          <p:stCondLst>
                                            <p:cond delay="0"/>
                                          </p:stCondLst>
                                        </p:cTn>
                                        <p:tgtEl>
                                          <p:spTgt spid="151"/>
                                        </p:tgtEl>
                                        <p:attrNameLst>
                                          <p:attrName>style.visibility</p:attrName>
                                        </p:attrNameLst>
                                      </p:cBhvr>
                                      <p:to>
                                        <p:strVal val="visible"/>
                                      </p:to>
                                    </p:set>
                                  </p:childTnLst>
                                </p:cTn>
                              </p:par>
                            </p:childTnLst>
                          </p:cTn>
                        </p:par>
                      </p:childTnLst>
                    </p:cTn>
                  </p:par>
                  <p:par>
                    <p:cTn id="101" fill="hold">
                      <p:stCondLst>
                        <p:cond delay="indefinite"/>
                      </p:stCondLst>
                      <p:childTnLst>
                        <p:par>
                          <p:cTn id="102" fill="hold">
                            <p:stCondLst>
                              <p:cond delay="0"/>
                            </p:stCondLst>
                            <p:childTnLst>
                              <p:par>
                                <p:cTn id="103" presetID="1" presetClass="entr" presetSubtype="0" fill="hold" grpId="0" nodeType="clickEffect">
                                  <p:stCondLst>
                                    <p:cond delay="0"/>
                                  </p:stCondLst>
                                  <p:childTnLst>
                                    <p:set>
                                      <p:cBhvr>
                                        <p:cTn id="104" dur="1" fill="hold">
                                          <p:stCondLst>
                                            <p:cond delay="0"/>
                                          </p:stCondLst>
                                        </p:cTn>
                                        <p:tgtEl>
                                          <p:spTgt spid="649350"/>
                                        </p:tgtEl>
                                        <p:attrNameLst>
                                          <p:attrName>style.visibility</p:attrName>
                                        </p:attrNameLst>
                                      </p:cBhvr>
                                      <p:to>
                                        <p:strVal val="visible"/>
                                      </p:to>
                                    </p:set>
                                  </p:childTnLst>
                                </p:cTn>
                              </p:par>
                              <p:par>
                                <p:cTn id="105" presetID="1" presetClass="entr" presetSubtype="0" fill="hold" grpId="0" nodeType="withEffect">
                                  <p:stCondLst>
                                    <p:cond delay="0"/>
                                  </p:stCondLst>
                                  <p:childTnLst>
                                    <p:set>
                                      <p:cBhvr>
                                        <p:cTn id="106" dur="1" fill="hold">
                                          <p:stCondLst>
                                            <p:cond delay="0"/>
                                          </p:stCondLst>
                                        </p:cTn>
                                        <p:tgtEl>
                                          <p:spTgt spid="649342"/>
                                        </p:tgtEl>
                                        <p:attrNameLst>
                                          <p:attrName>style.visibility</p:attrName>
                                        </p:attrNameLst>
                                      </p:cBhvr>
                                      <p:to>
                                        <p:strVal val="visible"/>
                                      </p:to>
                                    </p:set>
                                  </p:childTnLst>
                                </p:cTn>
                              </p:par>
                              <p:par>
                                <p:cTn id="107" presetID="1" presetClass="entr" presetSubtype="0" fill="hold" grpId="0" nodeType="withEffect">
                                  <p:stCondLst>
                                    <p:cond delay="0"/>
                                  </p:stCondLst>
                                  <p:childTnLst>
                                    <p:set>
                                      <p:cBhvr>
                                        <p:cTn id="108" dur="1" fill="hold">
                                          <p:stCondLst>
                                            <p:cond delay="0"/>
                                          </p:stCondLst>
                                        </p:cTn>
                                        <p:tgtEl>
                                          <p:spTgt spid="649338"/>
                                        </p:tgtEl>
                                        <p:attrNameLst>
                                          <p:attrName>style.visibility</p:attrName>
                                        </p:attrNameLst>
                                      </p:cBhvr>
                                      <p:to>
                                        <p:strVal val="visible"/>
                                      </p:to>
                                    </p:set>
                                  </p:childTnLst>
                                </p:cTn>
                              </p:par>
                            </p:childTnLst>
                          </p:cTn>
                        </p:par>
                      </p:childTnLst>
                    </p:cTn>
                  </p:par>
                  <p:par>
                    <p:cTn id="109" fill="hold">
                      <p:stCondLst>
                        <p:cond delay="indefinite"/>
                      </p:stCondLst>
                      <p:childTnLst>
                        <p:par>
                          <p:cTn id="110" fill="hold">
                            <p:stCondLst>
                              <p:cond delay="0"/>
                            </p:stCondLst>
                            <p:childTnLst>
                              <p:par>
                                <p:cTn id="111" presetID="1" presetClass="entr" presetSubtype="0" fill="hold" grpId="0" nodeType="clickEffect">
                                  <p:stCondLst>
                                    <p:cond delay="0"/>
                                  </p:stCondLst>
                                  <p:childTnLst>
                                    <p:set>
                                      <p:cBhvr>
                                        <p:cTn id="112" dur="1" fill="hold">
                                          <p:stCondLst>
                                            <p:cond delay="0"/>
                                          </p:stCondLst>
                                        </p:cTn>
                                        <p:tgtEl>
                                          <p:spTgt spid="649343"/>
                                        </p:tgtEl>
                                        <p:attrNameLst>
                                          <p:attrName>style.visibility</p:attrName>
                                        </p:attrNameLst>
                                      </p:cBhvr>
                                      <p:to>
                                        <p:strVal val="visible"/>
                                      </p:to>
                                    </p:set>
                                  </p:childTnLst>
                                </p:cTn>
                              </p:par>
                              <p:par>
                                <p:cTn id="113" presetID="1" presetClass="entr" presetSubtype="0" fill="hold" grpId="0" nodeType="withEffect">
                                  <p:stCondLst>
                                    <p:cond delay="0"/>
                                  </p:stCondLst>
                                  <p:childTnLst>
                                    <p:set>
                                      <p:cBhvr>
                                        <p:cTn id="114" dur="1" fill="hold">
                                          <p:stCondLst>
                                            <p:cond delay="0"/>
                                          </p:stCondLst>
                                        </p:cTn>
                                        <p:tgtEl>
                                          <p:spTgt spid="649352"/>
                                        </p:tgtEl>
                                        <p:attrNameLst>
                                          <p:attrName>style.visibility</p:attrName>
                                        </p:attrNameLst>
                                      </p:cBhvr>
                                      <p:to>
                                        <p:strVal val="visible"/>
                                      </p:to>
                                    </p:set>
                                  </p:childTnLst>
                                </p:cTn>
                              </p:par>
                            </p:childTnLst>
                          </p:cTn>
                        </p:par>
                        <p:par>
                          <p:cTn id="115" fill="hold">
                            <p:stCondLst>
                              <p:cond delay="0"/>
                            </p:stCondLst>
                            <p:childTnLst>
                              <p:par>
                                <p:cTn id="116" presetID="1" presetClass="entr" presetSubtype="0" fill="hold" grpId="0" nodeType="afterEffect">
                                  <p:stCondLst>
                                    <p:cond delay="0"/>
                                  </p:stCondLst>
                                  <p:childTnLst>
                                    <p:set>
                                      <p:cBhvr>
                                        <p:cTn id="117" dur="1" fill="hold">
                                          <p:stCondLst>
                                            <p:cond delay="0"/>
                                          </p:stCondLst>
                                        </p:cTn>
                                        <p:tgtEl>
                                          <p:spTgt spid="649359"/>
                                        </p:tgtEl>
                                        <p:attrNameLst>
                                          <p:attrName>style.visibility</p:attrName>
                                        </p:attrNameLst>
                                      </p:cBhvr>
                                      <p:to>
                                        <p:strVal val="visible"/>
                                      </p:to>
                                    </p:set>
                                  </p:childTnLst>
                                </p:cTn>
                              </p:par>
                            </p:childTnLst>
                          </p:cTn>
                        </p:par>
                        <p:par>
                          <p:cTn id="118" fill="hold">
                            <p:stCondLst>
                              <p:cond delay="0"/>
                            </p:stCondLst>
                            <p:childTnLst>
                              <p:par>
                                <p:cTn id="119" presetID="35" presetClass="emph" presetSubtype="0" repeatCount="indefinite" fill="hold" nodeType="afterEffect">
                                  <p:stCondLst>
                                    <p:cond delay="0"/>
                                  </p:stCondLst>
                                  <p:childTnLst>
                                    <p:anim calcmode="discrete" valueType="str">
                                      <p:cBhvr>
                                        <p:cTn id="120" dur="1000" fill="hold"/>
                                        <p:tgtEl>
                                          <p:spTgt spid="649348">
                                            <p:txEl>
                                              <p:pRg st="0" end="0"/>
                                            </p:txEl>
                                          </p:spTgt>
                                        </p:tgtEl>
                                        <p:attrNameLst>
                                          <p:attrName>style.visibility</p:attrName>
                                        </p:attrNameLst>
                                      </p:cBhvr>
                                      <p:tavLst>
                                        <p:tav tm="0">
                                          <p:val>
                                            <p:strVal val="hidden"/>
                                          </p:val>
                                        </p:tav>
                                        <p:tav tm="50000">
                                          <p:val>
                                            <p:strVal val="visible"/>
                                          </p:val>
                                        </p:tav>
                                      </p:tavLst>
                                    </p:anim>
                                  </p:childTnLst>
                                </p:cTn>
                              </p:par>
                            </p:childTnLst>
                          </p:cTn>
                        </p:par>
                        <p:par>
                          <p:cTn id="121" fill="hold">
                            <p:stCondLst>
                              <p:cond delay="1000"/>
                            </p:stCondLst>
                            <p:childTnLst>
                              <p:par>
                                <p:cTn id="122" presetID="35" presetClass="emph" presetSubtype="0" repeatCount="indefinite" fill="hold" nodeType="afterEffect">
                                  <p:stCondLst>
                                    <p:cond delay="0"/>
                                  </p:stCondLst>
                                  <p:childTnLst>
                                    <p:anim calcmode="discrete" valueType="str">
                                      <p:cBhvr>
                                        <p:cTn id="123" dur="1000" fill="hold"/>
                                        <p:tgtEl>
                                          <p:spTgt spid="649348">
                                            <p:txEl>
                                              <p:pRg st="1" end="1"/>
                                            </p:txEl>
                                          </p:spTgt>
                                        </p:tgtEl>
                                        <p:attrNameLst>
                                          <p:attrName>style.visibility</p:attrName>
                                        </p:attrNameLst>
                                      </p:cBhvr>
                                      <p:tavLst>
                                        <p:tav tm="0">
                                          <p:val>
                                            <p:strVal val="hidden"/>
                                          </p:val>
                                        </p:tav>
                                        <p:tav tm="50000">
                                          <p:val>
                                            <p:strVal val="visible"/>
                                          </p:val>
                                        </p:tav>
                                      </p:tavLst>
                                    </p:anim>
                                  </p:childTnLst>
                                </p:cTn>
                              </p:par>
                              <p:par>
                                <p:cTn id="124" presetID="35" presetClass="emph" presetSubtype="0" repeatCount="indefinite" fill="hold" nodeType="withEffect">
                                  <p:stCondLst>
                                    <p:cond delay="0"/>
                                  </p:stCondLst>
                                  <p:childTnLst>
                                    <p:anim calcmode="discrete" valueType="str">
                                      <p:cBhvr>
                                        <p:cTn id="125" dur="1000" fill="hold"/>
                                        <p:tgtEl>
                                          <p:spTgt spid="649348">
                                            <p:txEl>
                                              <p:pRg st="2" end="2"/>
                                            </p:txEl>
                                          </p:spTgt>
                                        </p:tgtEl>
                                        <p:attrNameLst>
                                          <p:attrName>style.visibility</p:attrName>
                                        </p:attrNameLst>
                                      </p:cBhvr>
                                      <p:tavLst>
                                        <p:tav tm="0">
                                          <p:val>
                                            <p:strVal val="hidden"/>
                                          </p:val>
                                        </p:tav>
                                        <p:tav tm="50000">
                                          <p:val>
                                            <p:strVal val="visible"/>
                                          </p:val>
                                        </p:tav>
                                      </p:tavLst>
                                    </p:anim>
                                  </p:childTnLst>
                                </p:cTn>
                              </p:par>
                              <p:par>
                                <p:cTn id="126" presetID="35" presetClass="emph" presetSubtype="0" repeatCount="indefinite" fill="hold" nodeType="withEffect">
                                  <p:stCondLst>
                                    <p:cond delay="0"/>
                                  </p:stCondLst>
                                  <p:childTnLst>
                                    <p:anim calcmode="discrete" valueType="str">
                                      <p:cBhvr>
                                        <p:cTn id="127" dur="1000" fill="hold"/>
                                        <p:tgtEl>
                                          <p:spTgt spid="649348">
                                            <p:txEl>
                                              <p:pRg st="3" end="3"/>
                                            </p:txEl>
                                          </p:spTgt>
                                        </p:tgtEl>
                                        <p:attrNameLst>
                                          <p:attrName>style.visibility</p:attrName>
                                        </p:attrNameLst>
                                      </p:cBhvr>
                                      <p:tavLst>
                                        <p:tav tm="0">
                                          <p:val>
                                            <p:strVal val="hidden"/>
                                          </p:val>
                                        </p:tav>
                                        <p:tav tm="50000">
                                          <p:val>
                                            <p:strVal val="visible"/>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2339" grpId="0" animBg="1"/>
      <p:bldP spid="649220" grpId="0" animBg="1"/>
      <p:bldP spid="649221" grpId="0" animBg="1"/>
      <p:bldP spid="649222" grpId="0" animBg="1"/>
      <p:bldP spid="649223" grpId="0" animBg="1"/>
      <p:bldP spid="649224" grpId="0" animBg="1"/>
      <p:bldP spid="649226" grpId="0"/>
      <p:bldP spid="649296" grpId="0" animBg="1"/>
      <p:bldP spid="649297" grpId="0" animBg="1"/>
      <p:bldP spid="649298" grpId="0" animBg="1"/>
      <p:bldP spid="649299" grpId="0" animBg="1"/>
      <p:bldP spid="649300" grpId="0" animBg="1"/>
      <p:bldP spid="649301" grpId="0" animBg="1"/>
      <p:bldP spid="649302" grpId="0" animBg="1"/>
      <p:bldP spid="649304" grpId="0"/>
      <p:bldP spid="649306" grpId="0"/>
      <p:bldP spid="649308" grpId="0"/>
      <p:bldP spid="649311" grpId="0"/>
      <p:bldP spid="649314" grpId="0"/>
      <p:bldP spid="649317" grpId="0"/>
      <p:bldP spid="649319" grpId="0"/>
      <p:bldP spid="649322" grpId="0"/>
      <p:bldP spid="649325" grpId="0"/>
      <p:bldP spid="649328" grpId="0"/>
      <p:bldP spid="649331" grpId="0"/>
      <p:bldP spid="649333" grpId="0"/>
      <p:bldP spid="649335" grpId="0"/>
      <p:bldP spid="649337" grpId="0"/>
      <p:bldP spid="649338" grpId="0" animBg="1"/>
      <p:bldP spid="649339" grpId="0" animBg="1"/>
      <p:bldP spid="649340" grpId="0" animBg="1"/>
      <p:bldP spid="649341" grpId="0" animBg="1"/>
      <p:bldP spid="649342" grpId="0" animBg="1"/>
      <p:bldP spid="649343" grpId="0" animBg="1"/>
      <p:bldP spid="649346" grpId="0"/>
      <p:bldP spid="649348" grpId="0" build="allAtOnce"/>
      <p:bldP spid="649350" grpId="0"/>
      <p:bldP spid="649352" grpId="0"/>
      <p:bldP spid="649354" grpId="0"/>
      <p:bldP spid="649355" grpId="0"/>
      <p:bldP spid="649357" grpId="0"/>
      <p:bldP spid="649359" grpId="0"/>
      <p:bldP spid="64936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2"/>
          <p:cNvSpPr>
            <a:spLocks noGrp="1" noChangeArrowheads="1"/>
          </p:cNvSpPr>
          <p:nvPr>
            <p:ph type="title"/>
          </p:nvPr>
        </p:nvSpPr>
        <p:spPr>
          <a:xfrm>
            <a:off x="685800" y="228600"/>
            <a:ext cx="7772400" cy="762000"/>
          </a:xfrm>
        </p:spPr>
        <p:txBody>
          <a:bodyPr anchor="t"/>
          <a:lstStyle/>
          <a:p>
            <a:pPr eaLnBrk="1" hangingPunct="1"/>
            <a:r>
              <a:rPr lang="en-US" sz="3600" dirty="0"/>
              <a:t>Value of an “income” project.  </a:t>
            </a:r>
          </a:p>
        </p:txBody>
      </p:sp>
      <p:sp>
        <p:nvSpPr>
          <p:cNvPr id="144395" name="Text Box 11"/>
          <p:cNvSpPr txBox="1">
            <a:spLocks noChangeArrowheads="1"/>
          </p:cNvSpPr>
          <p:nvPr/>
        </p:nvSpPr>
        <p:spPr bwMode="auto">
          <a:xfrm>
            <a:off x="209550" y="1066800"/>
            <a:ext cx="8915400" cy="1204176"/>
          </a:xfrm>
          <a:prstGeom prst="rect">
            <a:avLst/>
          </a:prstGeom>
          <a:noFill/>
          <a:ln w="9525">
            <a:noFill/>
            <a:miter lim="800000"/>
            <a:headEnd/>
            <a:tailEnd/>
          </a:ln>
        </p:spPr>
        <p:txBody>
          <a:bodyPr>
            <a:spAutoFit/>
          </a:bodyPr>
          <a:lstStyle/>
          <a:p>
            <a:pPr eaLnBrk="0" fontAlgn="base" hangingPunct="0">
              <a:lnSpc>
                <a:spcPct val="75000"/>
              </a:lnSpc>
              <a:spcAft>
                <a:spcPts val="2400"/>
              </a:spcAft>
              <a:defRPr/>
            </a:pPr>
            <a:r>
              <a:rPr lang="en-US" sz="3200" dirty="0">
                <a:solidFill>
                  <a:srgbClr val="FFFF00"/>
                </a:solidFill>
                <a:latin typeface="Times New Roman" pitchFamily="18" charset="0"/>
              </a:rPr>
              <a:t>e. g. apartments, offices, retail stores, industrial buildings, hotels, business parks…; i.e. real estate with a Net Operating Income.</a:t>
            </a:r>
            <a:endParaRPr lang="en-US" sz="3200" dirty="0">
              <a:solidFill>
                <a:srgbClr val="FFFF66"/>
              </a:solidFill>
              <a:latin typeface="Times New Roman" pitchFamily="18" charset="0"/>
            </a:endParaRPr>
          </a:p>
        </p:txBody>
      </p:sp>
      <p:sp>
        <p:nvSpPr>
          <p:cNvPr id="144397" name="Slide Number Placeholder 7"/>
          <p:cNvSpPr txBox="1">
            <a:spLocks/>
          </p:cNvSpPr>
          <p:nvPr/>
        </p:nvSpPr>
        <p:spPr bwMode="auto">
          <a:xfrm>
            <a:off x="6858000" y="6172200"/>
            <a:ext cx="1905000" cy="457200"/>
          </a:xfrm>
          <a:prstGeom prst="rect">
            <a:avLst/>
          </a:prstGeom>
          <a:noFill/>
          <a:ln w="9525">
            <a:noFill/>
            <a:miter lim="800000"/>
            <a:headEnd/>
            <a:tailEnd/>
          </a:ln>
        </p:spPr>
        <p:txBody>
          <a:bodyPr/>
          <a:lstStyle/>
          <a:p>
            <a:pPr algn="ctr" eaLnBrk="0" fontAlgn="base" hangingPunct="0">
              <a:lnSpc>
                <a:spcPct val="75000"/>
              </a:lnSpc>
              <a:spcBef>
                <a:spcPct val="30000"/>
              </a:spcBef>
              <a:spcAft>
                <a:spcPct val="0"/>
              </a:spcAft>
              <a:buFontTx/>
              <a:buChar char="•"/>
              <a:defRPr/>
            </a:pPr>
            <a:fld id="{2CDD2506-73BD-497A-A093-9A96CC923D93}" type="slidenum">
              <a:rPr lang="en-US" sz="1600">
                <a:solidFill>
                  <a:srgbClr val="FFFF66"/>
                </a:solidFill>
                <a:latin typeface="Times New Roman" pitchFamily="18" charset="0"/>
              </a:rPr>
              <a:pPr algn="ctr" eaLnBrk="0" fontAlgn="base" hangingPunct="0">
                <a:lnSpc>
                  <a:spcPct val="75000"/>
                </a:lnSpc>
                <a:spcBef>
                  <a:spcPct val="30000"/>
                </a:spcBef>
                <a:spcAft>
                  <a:spcPct val="0"/>
                </a:spcAft>
                <a:buFontTx/>
                <a:buChar char="•"/>
                <a:defRPr/>
              </a:pPr>
              <a:t>5</a:t>
            </a:fld>
            <a:endParaRPr lang="en-US" sz="1600">
              <a:solidFill>
                <a:srgbClr val="FFFF66"/>
              </a:solidFill>
              <a:latin typeface="Times New Roman" pitchFamily="18" charset="0"/>
            </a:endParaRPr>
          </a:p>
        </p:txBody>
      </p:sp>
      <p:pic>
        <p:nvPicPr>
          <p:cNvPr id="14" name="Picture 47" descr="ULI_bar_377"/>
          <p:cNvPicPr>
            <a:picLocks noChangeAspect="1" noChangeArrowheads="1"/>
          </p:cNvPicPr>
          <p:nvPr/>
        </p:nvPicPr>
        <p:blipFill>
          <a:blip r:embed="rId4" cstate="print"/>
          <a:srcRect/>
          <a:stretch>
            <a:fillRect/>
          </a:stretch>
        </p:blipFill>
        <p:spPr bwMode="auto">
          <a:xfrm>
            <a:off x="0" y="2"/>
            <a:ext cx="9144000" cy="231775"/>
          </a:xfrm>
          <a:prstGeom prst="rect">
            <a:avLst/>
          </a:prstGeom>
          <a:noFill/>
          <a:ln w="9525">
            <a:noFill/>
            <a:miter lim="800000"/>
            <a:headEnd/>
            <a:tailEnd/>
          </a:ln>
        </p:spPr>
      </p:pic>
      <p:sp>
        <p:nvSpPr>
          <p:cNvPr id="8" name="Text Box 7"/>
          <p:cNvSpPr txBox="1">
            <a:spLocks noChangeArrowheads="1"/>
          </p:cNvSpPr>
          <p:nvPr/>
        </p:nvSpPr>
        <p:spPr bwMode="auto">
          <a:xfrm>
            <a:off x="495300" y="2550504"/>
            <a:ext cx="3276600" cy="465512"/>
          </a:xfrm>
          <a:prstGeom prst="rect">
            <a:avLst/>
          </a:prstGeom>
          <a:noFill/>
          <a:ln w="9525">
            <a:noFill/>
            <a:miter lim="800000"/>
            <a:headEnd/>
            <a:tailEnd/>
          </a:ln>
        </p:spPr>
        <p:txBody>
          <a:bodyPr>
            <a:spAutoFit/>
          </a:bodyPr>
          <a:lstStyle/>
          <a:p>
            <a:pPr eaLnBrk="0" fontAlgn="base" hangingPunct="0">
              <a:lnSpc>
                <a:spcPct val="75000"/>
              </a:lnSpc>
              <a:spcBef>
                <a:spcPct val="50000"/>
              </a:spcBef>
              <a:spcAft>
                <a:spcPct val="0"/>
              </a:spcAft>
              <a:defRPr/>
            </a:pPr>
            <a:r>
              <a:rPr lang="en-US" sz="3200" dirty="0">
                <a:solidFill>
                  <a:srgbClr val="FFFFFF"/>
                </a:solidFill>
                <a:latin typeface="Times New Roman" pitchFamily="18" charset="0"/>
              </a:rPr>
              <a:t>Project Value =</a:t>
            </a:r>
          </a:p>
        </p:txBody>
      </p:sp>
      <p:sp>
        <p:nvSpPr>
          <p:cNvPr id="9" name="Text Box 9"/>
          <p:cNvSpPr txBox="1">
            <a:spLocks noChangeArrowheads="1"/>
          </p:cNvSpPr>
          <p:nvPr/>
        </p:nvSpPr>
        <p:spPr bwMode="auto">
          <a:xfrm>
            <a:off x="4457700" y="2297905"/>
            <a:ext cx="2590800" cy="465512"/>
          </a:xfrm>
          <a:prstGeom prst="rect">
            <a:avLst/>
          </a:prstGeom>
          <a:noFill/>
          <a:ln w="9525">
            <a:noFill/>
            <a:miter lim="800000"/>
            <a:headEnd/>
            <a:tailEnd/>
          </a:ln>
        </p:spPr>
        <p:txBody>
          <a:bodyPr>
            <a:spAutoFit/>
          </a:bodyPr>
          <a:lstStyle/>
          <a:p>
            <a:pPr algn="ctr" eaLnBrk="0" fontAlgn="base" hangingPunct="0">
              <a:lnSpc>
                <a:spcPct val="75000"/>
              </a:lnSpc>
              <a:spcBef>
                <a:spcPct val="50000"/>
              </a:spcBef>
              <a:spcAft>
                <a:spcPct val="0"/>
              </a:spcAft>
              <a:defRPr/>
            </a:pPr>
            <a:r>
              <a:rPr lang="en-US" sz="3200" dirty="0">
                <a:solidFill>
                  <a:srgbClr val="FFFFFF"/>
                </a:solidFill>
                <a:latin typeface="Times New Roman" pitchFamily="18" charset="0"/>
              </a:rPr>
              <a:t>NOI</a:t>
            </a:r>
          </a:p>
        </p:txBody>
      </p:sp>
      <p:sp>
        <p:nvSpPr>
          <p:cNvPr id="10" name="Line 8"/>
          <p:cNvSpPr>
            <a:spLocks noChangeShapeType="1"/>
          </p:cNvSpPr>
          <p:nvPr/>
        </p:nvSpPr>
        <p:spPr bwMode="auto">
          <a:xfrm>
            <a:off x="3771900" y="2763417"/>
            <a:ext cx="3962400" cy="0"/>
          </a:xfrm>
          <a:prstGeom prst="line">
            <a:avLst/>
          </a:prstGeom>
          <a:noFill/>
          <a:ln w="50800">
            <a:solidFill>
              <a:schemeClr val="tx1"/>
            </a:solidFill>
            <a:round/>
            <a:headEnd/>
            <a:tailEnd/>
          </a:ln>
        </p:spPr>
        <p:txBody>
          <a:bodyPr/>
          <a:lstStyle/>
          <a:p>
            <a:pPr fontAlgn="base">
              <a:lnSpc>
                <a:spcPct val="75000"/>
              </a:lnSpc>
              <a:spcBef>
                <a:spcPct val="30000"/>
              </a:spcBef>
              <a:spcAft>
                <a:spcPct val="0"/>
              </a:spcAft>
              <a:buFontTx/>
              <a:buChar char="•"/>
              <a:defRPr/>
            </a:pPr>
            <a:endParaRPr lang="en-US" sz="2000">
              <a:solidFill>
                <a:srgbClr val="FFFF66"/>
              </a:solidFill>
              <a:latin typeface="Times New Roman" pitchFamily="18" charset="0"/>
            </a:endParaRPr>
          </a:p>
        </p:txBody>
      </p:sp>
      <p:sp>
        <p:nvSpPr>
          <p:cNvPr id="11" name="Text Box 10"/>
          <p:cNvSpPr txBox="1">
            <a:spLocks noChangeArrowheads="1"/>
          </p:cNvSpPr>
          <p:nvPr/>
        </p:nvSpPr>
        <p:spPr bwMode="auto">
          <a:xfrm>
            <a:off x="4105277" y="2862823"/>
            <a:ext cx="3590925" cy="461665"/>
          </a:xfrm>
          <a:prstGeom prst="rect">
            <a:avLst/>
          </a:prstGeom>
          <a:noFill/>
          <a:ln w="9525">
            <a:noFill/>
            <a:miter lim="800000"/>
            <a:headEnd/>
            <a:tailEnd/>
          </a:ln>
        </p:spPr>
        <p:txBody>
          <a:bodyPr wrap="square">
            <a:spAutoFit/>
          </a:bodyPr>
          <a:lstStyle/>
          <a:p>
            <a:pPr algn="ctr" eaLnBrk="0" fontAlgn="base" hangingPunct="0">
              <a:lnSpc>
                <a:spcPct val="75000"/>
              </a:lnSpc>
              <a:spcBef>
                <a:spcPct val="50000"/>
              </a:spcBef>
              <a:spcAft>
                <a:spcPct val="0"/>
              </a:spcAft>
              <a:defRPr/>
            </a:pPr>
            <a:r>
              <a:rPr lang="en-US" sz="3200" dirty="0">
                <a:solidFill>
                  <a:srgbClr val="FFFFFF"/>
                </a:solidFill>
                <a:latin typeface="Times New Roman" pitchFamily="18" charset="0"/>
              </a:rPr>
              <a:t>Capitalization Rate</a:t>
            </a:r>
          </a:p>
        </p:txBody>
      </p:sp>
      <p:sp>
        <p:nvSpPr>
          <p:cNvPr id="13" name="Text Box 7"/>
          <p:cNvSpPr txBox="1">
            <a:spLocks noChangeArrowheads="1"/>
          </p:cNvSpPr>
          <p:nvPr/>
        </p:nvSpPr>
        <p:spPr bwMode="auto">
          <a:xfrm>
            <a:off x="4686302" y="4419600"/>
            <a:ext cx="2619375" cy="465512"/>
          </a:xfrm>
          <a:prstGeom prst="rect">
            <a:avLst/>
          </a:prstGeom>
          <a:noFill/>
          <a:ln w="9525">
            <a:noFill/>
            <a:miter lim="800000"/>
            <a:headEnd/>
            <a:tailEnd/>
          </a:ln>
        </p:spPr>
        <p:txBody>
          <a:bodyPr wrap="square">
            <a:spAutoFit/>
          </a:bodyPr>
          <a:lstStyle/>
          <a:p>
            <a:pPr eaLnBrk="0" fontAlgn="base" hangingPunct="0">
              <a:lnSpc>
                <a:spcPct val="75000"/>
              </a:lnSpc>
              <a:spcBef>
                <a:spcPct val="50000"/>
              </a:spcBef>
              <a:spcAft>
                <a:spcPct val="0"/>
              </a:spcAft>
              <a:defRPr/>
            </a:pPr>
            <a:r>
              <a:rPr lang="en-US" sz="3200" dirty="0">
                <a:solidFill>
                  <a:srgbClr val="FFFFFF"/>
                </a:solidFill>
                <a:latin typeface="Times New Roman" pitchFamily="18" charset="0"/>
              </a:rPr>
              <a:t>Project Value</a:t>
            </a:r>
          </a:p>
        </p:txBody>
      </p:sp>
      <p:sp>
        <p:nvSpPr>
          <p:cNvPr id="15" name="Text Box 7"/>
          <p:cNvSpPr txBox="1">
            <a:spLocks noChangeArrowheads="1"/>
          </p:cNvSpPr>
          <p:nvPr/>
        </p:nvSpPr>
        <p:spPr bwMode="auto">
          <a:xfrm>
            <a:off x="495302" y="3280243"/>
            <a:ext cx="2619375" cy="465512"/>
          </a:xfrm>
          <a:prstGeom prst="rect">
            <a:avLst/>
          </a:prstGeom>
          <a:noFill/>
          <a:ln w="9525">
            <a:noFill/>
            <a:miter lim="800000"/>
            <a:headEnd/>
            <a:tailEnd/>
          </a:ln>
        </p:spPr>
        <p:txBody>
          <a:bodyPr wrap="square">
            <a:spAutoFit/>
          </a:bodyPr>
          <a:lstStyle/>
          <a:p>
            <a:pPr eaLnBrk="0" fontAlgn="base" hangingPunct="0">
              <a:lnSpc>
                <a:spcPct val="75000"/>
              </a:lnSpc>
              <a:spcBef>
                <a:spcPct val="50000"/>
              </a:spcBef>
              <a:spcAft>
                <a:spcPct val="0"/>
              </a:spcAft>
              <a:defRPr/>
            </a:pPr>
            <a:r>
              <a:rPr lang="en-US" sz="3200" u="sng" dirty="0">
                <a:solidFill>
                  <a:srgbClr val="FFFF00"/>
                </a:solidFill>
                <a:latin typeface="Times New Roman" pitchFamily="18" charset="0"/>
              </a:rPr>
              <a:t>OR:</a:t>
            </a:r>
          </a:p>
        </p:txBody>
      </p:sp>
      <p:sp>
        <p:nvSpPr>
          <p:cNvPr id="16" name="Line 8"/>
          <p:cNvSpPr>
            <a:spLocks noChangeShapeType="1"/>
          </p:cNvSpPr>
          <p:nvPr/>
        </p:nvSpPr>
        <p:spPr bwMode="auto">
          <a:xfrm>
            <a:off x="3924300" y="4314779"/>
            <a:ext cx="3962400" cy="0"/>
          </a:xfrm>
          <a:prstGeom prst="line">
            <a:avLst/>
          </a:prstGeom>
          <a:noFill/>
          <a:ln w="50800">
            <a:solidFill>
              <a:schemeClr val="tx1"/>
            </a:solidFill>
            <a:round/>
            <a:headEnd/>
            <a:tailEnd/>
          </a:ln>
        </p:spPr>
        <p:txBody>
          <a:bodyPr/>
          <a:lstStyle/>
          <a:p>
            <a:pPr fontAlgn="base">
              <a:lnSpc>
                <a:spcPct val="75000"/>
              </a:lnSpc>
              <a:spcBef>
                <a:spcPct val="30000"/>
              </a:spcBef>
              <a:spcAft>
                <a:spcPct val="0"/>
              </a:spcAft>
              <a:buFontTx/>
              <a:buChar char="•"/>
              <a:defRPr/>
            </a:pPr>
            <a:endParaRPr lang="en-US" sz="2000">
              <a:solidFill>
                <a:srgbClr val="FFFF66"/>
              </a:solidFill>
              <a:latin typeface="Times New Roman" pitchFamily="18" charset="0"/>
            </a:endParaRPr>
          </a:p>
        </p:txBody>
      </p:sp>
      <p:sp>
        <p:nvSpPr>
          <p:cNvPr id="17" name="Text Box 9"/>
          <p:cNvSpPr txBox="1">
            <a:spLocks noChangeArrowheads="1"/>
          </p:cNvSpPr>
          <p:nvPr/>
        </p:nvSpPr>
        <p:spPr bwMode="auto">
          <a:xfrm>
            <a:off x="4648200" y="3745755"/>
            <a:ext cx="2590800" cy="465512"/>
          </a:xfrm>
          <a:prstGeom prst="rect">
            <a:avLst/>
          </a:prstGeom>
          <a:noFill/>
          <a:ln w="9525">
            <a:noFill/>
            <a:miter lim="800000"/>
            <a:headEnd/>
            <a:tailEnd/>
          </a:ln>
        </p:spPr>
        <p:txBody>
          <a:bodyPr>
            <a:spAutoFit/>
          </a:bodyPr>
          <a:lstStyle/>
          <a:p>
            <a:pPr algn="ctr" eaLnBrk="0" fontAlgn="base" hangingPunct="0">
              <a:lnSpc>
                <a:spcPct val="75000"/>
              </a:lnSpc>
              <a:spcBef>
                <a:spcPct val="50000"/>
              </a:spcBef>
              <a:spcAft>
                <a:spcPct val="0"/>
              </a:spcAft>
              <a:defRPr/>
            </a:pPr>
            <a:r>
              <a:rPr lang="en-US" sz="3200" dirty="0">
                <a:solidFill>
                  <a:srgbClr val="FFFFFF"/>
                </a:solidFill>
                <a:latin typeface="Times New Roman" pitchFamily="18" charset="0"/>
              </a:rPr>
              <a:t>NOI</a:t>
            </a:r>
          </a:p>
        </p:txBody>
      </p:sp>
      <p:sp>
        <p:nvSpPr>
          <p:cNvPr id="18" name="Text Box 10"/>
          <p:cNvSpPr txBox="1">
            <a:spLocks noChangeArrowheads="1"/>
          </p:cNvSpPr>
          <p:nvPr/>
        </p:nvSpPr>
        <p:spPr bwMode="auto">
          <a:xfrm>
            <a:off x="0" y="4133497"/>
            <a:ext cx="3657600" cy="461665"/>
          </a:xfrm>
          <a:prstGeom prst="rect">
            <a:avLst/>
          </a:prstGeom>
          <a:noFill/>
          <a:ln w="9525">
            <a:noFill/>
            <a:miter lim="800000"/>
            <a:headEnd/>
            <a:tailEnd/>
          </a:ln>
        </p:spPr>
        <p:txBody>
          <a:bodyPr wrap="square">
            <a:spAutoFit/>
          </a:bodyPr>
          <a:lstStyle/>
          <a:p>
            <a:pPr algn="ctr" eaLnBrk="0" fontAlgn="base" hangingPunct="0">
              <a:lnSpc>
                <a:spcPct val="75000"/>
              </a:lnSpc>
              <a:spcBef>
                <a:spcPct val="50000"/>
              </a:spcBef>
              <a:spcAft>
                <a:spcPct val="0"/>
              </a:spcAft>
              <a:defRPr/>
            </a:pPr>
            <a:r>
              <a:rPr lang="en-US" sz="3200" dirty="0">
                <a:solidFill>
                  <a:srgbClr val="FFFFFF"/>
                </a:solidFill>
                <a:latin typeface="Times New Roman" pitchFamily="18" charset="0"/>
              </a:rPr>
              <a:t>Capitalization Rate=</a:t>
            </a:r>
          </a:p>
        </p:txBody>
      </p:sp>
      <p:sp>
        <p:nvSpPr>
          <p:cNvPr id="2" name="Footer Placeholder 1">
            <a:extLst>
              <a:ext uri="{FF2B5EF4-FFF2-40B4-BE49-F238E27FC236}">
                <a16:creationId xmlns:a16="http://schemas.microsoft.com/office/drawing/2014/main" id="{53AE187C-07F4-45EC-85FA-CF18B12408F2}"/>
              </a:ext>
            </a:extLst>
          </p:cNvPr>
          <p:cNvSpPr>
            <a:spLocks noGrp="1"/>
          </p:cNvSpPr>
          <p:nvPr>
            <p:ph type="ftr" sz="quarter" idx="12"/>
          </p:nvPr>
        </p:nvSpPr>
        <p:spPr/>
        <p:txBody>
          <a:bodyPr/>
          <a:lstStyle/>
          <a:p>
            <a:pPr fontAlgn="base">
              <a:spcAft>
                <a:spcPct val="0"/>
              </a:spcAft>
              <a:defRPr/>
            </a:pPr>
            <a:r>
              <a:rPr lang="en-US" altLang="en-US">
                <a:solidFill>
                  <a:srgbClr val="FFFF66"/>
                </a:solidFill>
                <a:latin typeface="Times New Roman" pitchFamily="18" charset="0"/>
              </a:rPr>
              <a:t>Urban Land Institute                             Creating Value</a:t>
            </a:r>
            <a:endParaRPr lang="en-US" altLang="en-US" dirty="0">
              <a:solidFill>
                <a:srgbClr val="FFFF66"/>
              </a:solidFill>
              <a:latin typeface="Times New Roman" pitchFamily="18" charset="0"/>
            </a:endParaRPr>
          </a:p>
        </p:txBody>
      </p:sp>
      <p:sp>
        <p:nvSpPr>
          <p:cNvPr id="3" name="Rectangle 2">
            <a:extLst>
              <a:ext uri="{FF2B5EF4-FFF2-40B4-BE49-F238E27FC236}">
                <a16:creationId xmlns:a16="http://schemas.microsoft.com/office/drawing/2014/main" id="{64C3CC36-93A8-1C54-F269-EF0A803B11A6}"/>
              </a:ext>
            </a:extLst>
          </p:cNvPr>
          <p:cNvSpPr txBox="1">
            <a:spLocks noChangeArrowheads="1"/>
          </p:cNvSpPr>
          <p:nvPr/>
        </p:nvSpPr>
        <p:spPr bwMode="auto">
          <a:xfrm>
            <a:off x="114300" y="5096335"/>
            <a:ext cx="7772400" cy="762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Times New Roman" pitchFamily="18" charset="0"/>
              </a:defRPr>
            </a:lvl2pPr>
            <a:lvl3pPr algn="ctr" rtl="0" eaLnBrk="1" fontAlgn="base" hangingPunct="1">
              <a:spcBef>
                <a:spcPct val="0"/>
              </a:spcBef>
              <a:spcAft>
                <a:spcPct val="0"/>
              </a:spcAft>
              <a:defRPr sz="4400">
                <a:solidFill>
                  <a:schemeClr val="tx2"/>
                </a:solidFill>
                <a:latin typeface="Times New Roman" pitchFamily="18" charset="0"/>
              </a:defRPr>
            </a:lvl3pPr>
            <a:lvl4pPr algn="ctr" rtl="0" eaLnBrk="1" fontAlgn="base" hangingPunct="1">
              <a:spcBef>
                <a:spcPct val="0"/>
              </a:spcBef>
              <a:spcAft>
                <a:spcPct val="0"/>
              </a:spcAft>
              <a:defRPr sz="4400">
                <a:solidFill>
                  <a:schemeClr val="tx2"/>
                </a:solidFill>
                <a:latin typeface="Times New Roman" pitchFamily="18" charset="0"/>
              </a:defRPr>
            </a:lvl4pPr>
            <a:lvl5pPr algn="ctr" rtl="0" eaLnBrk="1" fontAlgn="base" hangingPunct="1">
              <a:spcBef>
                <a:spcPct val="0"/>
              </a:spcBef>
              <a:spcAft>
                <a:spcPct val="0"/>
              </a:spcAft>
              <a:defRPr sz="4400">
                <a:solidFill>
                  <a:schemeClr val="tx2"/>
                </a:solidFill>
                <a:latin typeface="Times New Roman" pitchFamily="18" charset="0"/>
              </a:defRPr>
            </a:lvl5pPr>
            <a:lvl6pPr marL="457200" algn="ctr" rtl="0" eaLnBrk="1" fontAlgn="base" hangingPunct="1">
              <a:spcBef>
                <a:spcPct val="0"/>
              </a:spcBef>
              <a:spcAft>
                <a:spcPct val="0"/>
              </a:spcAft>
              <a:defRPr sz="4400">
                <a:solidFill>
                  <a:schemeClr val="tx2"/>
                </a:solidFill>
                <a:latin typeface="Times New Roman" pitchFamily="18" charset="0"/>
              </a:defRPr>
            </a:lvl6pPr>
            <a:lvl7pPr marL="914400" algn="ctr" rtl="0" eaLnBrk="1" fontAlgn="base" hangingPunct="1">
              <a:spcBef>
                <a:spcPct val="0"/>
              </a:spcBef>
              <a:spcAft>
                <a:spcPct val="0"/>
              </a:spcAft>
              <a:defRPr sz="4400">
                <a:solidFill>
                  <a:schemeClr val="tx2"/>
                </a:solidFill>
                <a:latin typeface="Times New Roman" pitchFamily="18" charset="0"/>
              </a:defRPr>
            </a:lvl7pPr>
            <a:lvl8pPr marL="1371600" algn="ctr" rtl="0" eaLnBrk="1" fontAlgn="base" hangingPunct="1">
              <a:spcBef>
                <a:spcPct val="0"/>
              </a:spcBef>
              <a:spcAft>
                <a:spcPct val="0"/>
              </a:spcAft>
              <a:defRPr sz="4400">
                <a:solidFill>
                  <a:schemeClr val="tx2"/>
                </a:solidFill>
                <a:latin typeface="Times New Roman" pitchFamily="18" charset="0"/>
              </a:defRPr>
            </a:lvl8pPr>
            <a:lvl9pPr marL="1828800" algn="ctr" rtl="0" eaLnBrk="1" fontAlgn="base" hangingPunct="1">
              <a:spcBef>
                <a:spcPct val="0"/>
              </a:spcBef>
              <a:spcAft>
                <a:spcPct val="0"/>
              </a:spcAft>
              <a:defRPr sz="4400">
                <a:solidFill>
                  <a:schemeClr val="tx2"/>
                </a:solidFill>
                <a:latin typeface="Times New Roman" pitchFamily="18" charset="0"/>
              </a:defRPr>
            </a:lvl9pPr>
          </a:lstStyle>
          <a:p>
            <a:r>
              <a:rPr lang="en-US" sz="3600" u="sng" kern="0" dirty="0"/>
              <a:t>If you can increase NOI, you can increase project market value</a:t>
            </a:r>
          </a:p>
        </p:txBody>
      </p:sp>
    </p:spTree>
    <p:custDataLst>
      <p:tags r:id="rId1"/>
    </p:custDataLst>
    <p:extLst>
      <p:ext uri="{BB962C8B-B14F-4D97-AF65-F5344CB8AC3E}">
        <p14:creationId xmlns:p14="http://schemas.microsoft.com/office/powerpoint/2010/main" val="29110904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8"/>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7"/>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6"/>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animBg="1"/>
      <p:bldP spid="11" grpId="0"/>
      <p:bldP spid="13" grpId="0"/>
      <p:bldP spid="15" grpId="0"/>
      <p:bldP spid="16" grpId="0" animBg="1"/>
      <p:bldP spid="17" grpId="0"/>
      <p:bldP spid="1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2"/>
          <p:cNvSpPr>
            <a:spLocks noGrp="1" noChangeArrowheads="1"/>
          </p:cNvSpPr>
          <p:nvPr>
            <p:ph type="title"/>
          </p:nvPr>
        </p:nvSpPr>
        <p:spPr>
          <a:xfrm>
            <a:off x="609600" y="533400"/>
            <a:ext cx="7772400" cy="762000"/>
          </a:xfrm>
        </p:spPr>
        <p:txBody>
          <a:bodyPr anchor="t"/>
          <a:lstStyle/>
          <a:p>
            <a:pPr eaLnBrk="1" hangingPunct="1"/>
            <a:r>
              <a:rPr lang="en-US" sz="3600" dirty="0"/>
              <a:t>The cap rate indicates how the market values a stream of income (NOI)</a:t>
            </a:r>
          </a:p>
        </p:txBody>
      </p:sp>
      <p:sp>
        <p:nvSpPr>
          <p:cNvPr id="144397" name="Slide Number Placeholder 7"/>
          <p:cNvSpPr txBox="1">
            <a:spLocks/>
          </p:cNvSpPr>
          <p:nvPr/>
        </p:nvSpPr>
        <p:spPr bwMode="auto">
          <a:xfrm>
            <a:off x="7010400" y="6295964"/>
            <a:ext cx="1905000" cy="457200"/>
          </a:xfrm>
          <a:prstGeom prst="rect">
            <a:avLst/>
          </a:prstGeom>
          <a:noFill/>
          <a:ln w="9525">
            <a:noFill/>
            <a:miter lim="800000"/>
            <a:headEnd/>
            <a:tailEnd/>
          </a:ln>
        </p:spPr>
        <p:txBody>
          <a:bodyPr/>
          <a:lstStyle/>
          <a:p>
            <a:pPr algn="ctr" eaLnBrk="0" fontAlgn="base" hangingPunct="0">
              <a:lnSpc>
                <a:spcPct val="75000"/>
              </a:lnSpc>
              <a:spcBef>
                <a:spcPct val="30000"/>
              </a:spcBef>
              <a:spcAft>
                <a:spcPct val="0"/>
              </a:spcAft>
              <a:buFontTx/>
              <a:buChar char="•"/>
              <a:defRPr/>
            </a:pPr>
            <a:fld id="{2CDD2506-73BD-497A-A093-9A96CC923D93}" type="slidenum">
              <a:rPr lang="en-US" sz="1600">
                <a:solidFill>
                  <a:srgbClr val="FFFF66"/>
                </a:solidFill>
                <a:latin typeface="Times New Roman" pitchFamily="18" charset="0"/>
              </a:rPr>
              <a:pPr algn="ctr" eaLnBrk="0" fontAlgn="base" hangingPunct="0">
                <a:lnSpc>
                  <a:spcPct val="75000"/>
                </a:lnSpc>
                <a:spcBef>
                  <a:spcPct val="30000"/>
                </a:spcBef>
                <a:spcAft>
                  <a:spcPct val="0"/>
                </a:spcAft>
                <a:buFontTx/>
                <a:buChar char="•"/>
                <a:defRPr/>
              </a:pPr>
              <a:t>6</a:t>
            </a:fld>
            <a:endParaRPr lang="en-US" sz="1600" dirty="0">
              <a:solidFill>
                <a:srgbClr val="FFFF66"/>
              </a:solidFill>
              <a:latin typeface="Times New Roman" pitchFamily="18" charset="0"/>
            </a:endParaRPr>
          </a:p>
        </p:txBody>
      </p:sp>
      <p:pic>
        <p:nvPicPr>
          <p:cNvPr id="14" name="Picture 47" descr="ULI_bar_377"/>
          <p:cNvPicPr>
            <a:picLocks noChangeAspect="1" noChangeArrowheads="1"/>
          </p:cNvPicPr>
          <p:nvPr/>
        </p:nvPicPr>
        <p:blipFill>
          <a:blip r:embed="rId4" cstate="print"/>
          <a:srcRect/>
          <a:stretch>
            <a:fillRect/>
          </a:stretch>
        </p:blipFill>
        <p:spPr bwMode="auto">
          <a:xfrm>
            <a:off x="0" y="2"/>
            <a:ext cx="9144000" cy="231775"/>
          </a:xfrm>
          <a:prstGeom prst="rect">
            <a:avLst/>
          </a:prstGeom>
          <a:noFill/>
          <a:ln w="9525">
            <a:noFill/>
            <a:miter lim="800000"/>
            <a:headEnd/>
            <a:tailEnd/>
          </a:ln>
        </p:spPr>
      </p:pic>
      <p:sp>
        <p:nvSpPr>
          <p:cNvPr id="15" name="Rectangle 2"/>
          <p:cNvSpPr txBox="1">
            <a:spLocks noChangeArrowheads="1"/>
          </p:cNvSpPr>
          <p:nvPr/>
        </p:nvSpPr>
        <p:spPr bwMode="auto">
          <a:xfrm>
            <a:off x="628650" y="1752601"/>
            <a:ext cx="7772400" cy="4524315"/>
          </a:xfrm>
          <a:prstGeom prst="rect">
            <a:avLst/>
          </a:prstGeom>
          <a:noFill/>
          <a:ln w="15875">
            <a:solidFill>
              <a:schemeClr val="accent1"/>
            </a:solidFill>
            <a:miter lim="800000"/>
            <a:headEnd/>
            <a:tailEnd/>
          </a:ln>
          <a:effectLst/>
        </p:spPr>
        <p:txBody>
          <a:bodyPr vert="horz" wrap="square" lIns="91440" tIns="45720" rIns="91440" bIns="45720" numCol="1" anchor="t" anchorCtr="0" compatLnSpc="1">
            <a:prstTxWarp prst="textNoShape">
              <a:avLst/>
            </a:prstTxWarp>
            <a:spAutoFit/>
          </a:bodyPr>
          <a:lst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itchFamily="18" charset="0"/>
              </a:defRPr>
            </a:lvl2pPr>
            <a:lvl3pPr algn="ctr" rtl="0" fontAlgn="base">
              <a:spcBef>
                <a:spcPct val="0"/>
              </a:spcBef>
              <a:spcAft>
                <a:spcPct val="0"/>
              </a:spcAft>
              <a:defRPr sz="4400">
                <a:solidFill>
                  <a:schemeClr val="tx2"/>
                </a:solidFill>
                <a:latin typeface="Times New Roman" pitchFamily="18" charset="0"/>
              </a:defRPr>
            </a:lvl3pPr>
            <a:lvl4pPr algn="ctr" rtl="0" fontAlgn="base">
              <a:spcBef>
                <a:spcPct val="0"/>
              </a:spcBef>
              <a:spcAft>
                <a:spcPct val="0"/>
              </a:spcAft>
              <a:defRPr sz="4400">
                <a:solidFill>
                  <a:schemeClr val="tx2"/>
                </a:solidFill>
                <a:latin typeface="Times New Roman" pitchFamily="18" charset="0"/>
              </a:defRPr>
            </a:lvl4pPr>
            <a:lvl5pPr algn="ctr" rtl="0" fontAlgn="base">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algn="l">
              <a:defRPr/>
            </a:pPr>
            <a:r>
              <a:rPr lang="en-US" sz="3600" kern="0" dirty="0">
                <a:solidFill>
                  <a:srgbClr val="FFFFFF"/>
                </a:solidFill>
                <a:latin typeface="Times New Roman"/>
              </a:rPr>
              <a:t>Or, the </a:t>
            </a:r>
            <a:r>
              <a:rPr lang="en-US" sz="3600" u="sng" kern="0" dirty="0">
                <a:solidFill>
                  <a:srgbClr val="FFFFFF"/>
                </a:solidFill>
                <a:latin typeface="Times New Roman"/>
              </a:rPr>
              <a:t>same</a:t>
            </a:r>
            <a:r>
              <a:rPr lang="en-US" sz="3600" kern="0" dirty="0">
                <a:solidFill>
                  <a:srgbClr val="FFFFFF"/>
                </a:solidFill>
                <a:latin typeface="Times New Roman"/>
              </a:rPr>
              <a:t> NOI with a different </a:t>
            </a:r>
          </a:p>
          <a:p>
            <a:pPr marL="571500" indent="-571500" algn="l">
              <a:buFontTx/>
              <a:buChar char="•"/>
              <a:defRPr/>
            </a:pPr>
            <a:r>
              <a:rPr lang="en-US" sz="3600" kern="0" dirty="0">
                <a:solidFill>
                  <a:srgbClr val="FFFF00"/>
                </a:solidFill>
                <a:latin typeface="Times New Roman"/>
              </a:rPr>
              <a:t>property condition</a:t>
            </a:r>
          </a:p>
          <a:p>
            <a:pPr marL="571500" indent="-571500" algn="l">
              <a:buFontTx/>
              <a:buChar char="•"/>
              <a:defRPr/>
            </a:pPr>
            <a:r>
              <a:rPr lang="en-US" sz="3600" kern="0" dirty="0">
                <a:solidFill>
                  <a:srgbClr val="FFFF00"/>
                </a:solidFill>
                <a:latin typeface="Times New Roman"/>
              </a:rPr>
              <a:t>sector</a:t>
            </a:r>
          </a:p>
          <a:p>
            <a:pPr marL="571500" indent="-571500" algn="l">
              <a:buFontTx/>
              <a:buChar char="•"/>
              <a:defRPr/>
            </a:pPr>
            <a:r>
              <a:rPr lang="en-US" sz="3600" kern="0" dirty="0">
                <a:solidFill>
                  <a:srgbClr val="FFFF00"/>
                </a:solidFill>
                <a:latin typeface="Times New Roman"/>
              </a:rPr>
              <a:t>Regional and local market</a:t>
            </a:r>
          </a:p>
          <a:p>
            <a:pPr marL="571500" indent="-571500" algn="l">
              <a:buFontTx/>
              <a:buChar char="•"/>
              <a:defRPr/>
            </a:pPr>
            <a:r>
              <a:rPr lang="en-US" sz="3600" kern="0" dirty="0">
                <a:solidFill>
                  <a:srgbClr val="FFFF00"/>
                </a:solidFill>
                <a:latin typeface="Times New Roman"/>
              </a:rPr>
              <a:t>capital market conditions</a:t>
            </a:r>
          </a:p>
          <a:p>
            <a:pPr algn="l">
              <a:defRPr/>
            </a:pPr>
            <a:r>
              <a:rPr lang="en-US" sz="3600" kern="0" dirty="0">
                <a:solidFill>
                  <a:srgbClr val="FFFFFF"/>
                </a:solidFill>
                <a:latin typeface="Times New Roman"/>
              </a:rPr>
              <a:t>has a different value, and that difference is reflected by the “all in” market indicator called a “cap rate”. </a:t>
            </a:r>
          </a:p>
        </p:txBody>
      </p:sp>
      <p:sp>
        <p:nvSpPr>
          <p:cNvPr id="2" name="Footer Placeholder 1">
            <a:extLst>
              <a:ext uri="{FF2B5EF4-FFF2-40B4-BE49-F238E27FC236}">
                <a16:creationId xmlns:a16="http://schemas.microsoft.com/office/drawing/2014/main" id="{C8CEC972-1A9A-492F-BFD1-323247ADD730}"/>
              </a:ext>
            </a:extLst>
          </p:cNvPr>
          <p:cNvSpPr>
            <a:spLocks noGrp="1"/>
          </p:cNvSpPr>
          <p:nvPr>
            <p:ph type="ftr" sz="quarter" idx="12"/>
          </p:nvPr>
        </p:nvSpPr>
        <p:spPr/>
        <p:txBody>
          <a:bodyPr/>
          <a:lstStyle/>
          <a:p>
            <a:pPr fontAlgn="base">
              <a:spcAft>
                <a:spcPct val="0"/>
              </a:spcAft>
              <a:defRPr/>
            </a:pPr>
            <a:r>
              <a:rPr lang="en-US" altLang="en-US">
                <a:solidFill>
                  <a:srgbClr val="FFFF66"/>
                </a:solidFill>
                <a:latin typeface="Times New Roman" pitchFamily="18" charset="0"/>
              </a:rPr>
              <a:t>Urban Land Institute                             Creating Value</a:t>
            </a:r>
            <a:endParaRPr lang="en-US" altLang="en-US" dirty="0">
              <a:solidFill>
                <a:srgbClr val="FFFF66"/>
              </a:solidFill>
              <a:latin typeface="Times New Roman" pitchFamily="18" charset="0"/>
            </a:endParaRPr>
          </a:p>
        </p:txBody>
      </p:sp>
    </p:spTree>
    <p:custDataLst>
      <p:tags r:id="rId1"/>
    </p:custDataLst>
    <p:extLst>
      <p:ext uri="{BB962C8B-B14F-4D97-AF65-F5344CB8AC3E}">
        <p14:creationId xmlns:p14="http://schemas.microsoft.com/office/powerpoint/2010/main" val="3391764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F2BE2316-530B-4CD7-99A9-E3F17A37ED54}"/>
              </a:ext>
            </a:extLst>
          </p:cNvPr>
          <p:cNvPicPr>
            <a:picLocks noChangeAspect="1"/>
          </p:cNvPicPr>
          <p:nvPr/>
        </p:nvPicPr>
        <p:blipFill>
          <a:blip r:embed="rId4"/>
          <a:stretch>
            <a:fillRect/>
          </a:stretch>
        </p:blipFill>
        <p:spPr>
          <a:xfrm>
            <a:off x="354786" y="1725890"/>
            <a:ext cx="3470543" cy="4235593"/>
          </a:xfrm>
          <a:prstGeom prst="rect">
            <a:avLst/>
          </a:prstGeom>
        </p:spPr>
      </p:pic>
      <p:sp>
        <p:nvSpPr>
          <p:cNvPr id="149506" name="Title 1"/>
          <p:cNvSpPr>
            <a:spLocks noGrp="1"/>
          </p:cNvSpPr>
          <p:nvPr>
            <p:ph type="title"/>
          </p:nvPr>
        </p:nvSpPr>
        <p:spPr>
          <a:xfrm>
            <a:off x="591361" y="0"/>
            <a:ext cx="7772400" cy="1143000"/>
          </a:xfrm>
        </p:spPr>
        <p:txBody>
          <a:bodyPr/>
          <a:lstStyle/>
          <a:p>
            <a:r>
              <a:rPr lang="en-US" dirty="0"/>
              <a:t>Cap rates differ by </a:t>
            </a:r>
            <a:br>
              <a:rPr lang="en-US" dirty="0"/>
            </a:br>
            <a:r>
              <a:rPr lang="en-US" dirty="0"/>
              <a:t>sector, city and over time</a:t>
            </a:r>
          </a:p>
        </p:txBody>
      </p:sp>
      <p:sp>
        <p:nvSpPr>
          <p:cNvPr id="149507" name="Footer Placeholder 3"/>
          <p:cNvSpPr>
            <a:spLocks noGrp="1"/>
          </p:cNvSpPr>
          <p:nvPr>
            <p:ph type="ftr" sz="quarter" idx="11"/>
          </p:nvPr>
        </p:nvSpPr>
        <p:spPr>
          <a:noFill/>
        </p:spPr>
        <p:txBody>
          <a:bodyPr/>
          <a:lstStyle/>
          <a:p>
            <a:pPr fontAlgn="base">
              <a:spcAft>
                <a:spcPct val="0"/>
              </a:spcAft>
            </a:pPr>
            <a:r>
              <a:rPr lang="en-US">
                <a:solidFill>
                  <a:srgbClr val="FFFF66"/>
                </a:solidFill>
                <a:latin typeface="Times New Roman" pitchFamily="18" charset="0"/>
              </a:rPr>
              <a:t>Urban Land Institute                             Creating Value</a:t>
            </a:r>
          </a:p>
        </p:txBody>
      </p:sp>
      <p:sp>
        <p:nvSpPr>
          <p:cNvPr id="20" name="TextBox 19"/>
          <p:cNvSpPr txBox="1"/>
          <p:nvPr/>
        </p:nvSpPr>
        <p:spPr>
          <a:xfrm>
            <a:off x="276225" y="6179531"/>
            <a:ext cx="3200400" cy="553998"/>
          </a:xfrm>
          <a:prstGeom prst="rect">
            <a:avLst/>
          </a:prstGeom>
          <a:noFill/>
        </p:spPr>
        <p:txBody>
          <a:bodyPr wrap="square" rtlCol="0">
            <a:spAutoFit/>
          </a:bodyPr>
          <a:lstStyle/>
          <a:p>
            <a:pPr fontAlgn="base">
              <a:lnSpc>
                <a:spcPct val="75000"/>
              </a:lnSpc>
              <a:spcBef>
                <a:spcPct val="30000"/>
              </a:spcBef>
              <a:spcAft>
                <a:spcPct val="0"/>
              </a:spcAft>
            </a:pPr>
            <a:r>
              <a:rPr lang="en-US" sz="2000" i="1" dirty="0">
                <a:solidFill>
                  <a:srgbClr val="FFFF66"/>
                </a:solidFill>
                <a:latin typeface="Times New Roman" pitchFamily="18" charset="0"/>
              </a:rPr>
              <a:t>Source: CBRE H1 2016 Cap Rate Survey</a:t>
            </a:r>
          </a:p>
        </p:txBody>
      </p:sp>
      <p:sp>
        <p:nvSpPr>
          <p:cNvPr id="3" name="TextBox 2">
            <a:extLst>
              <a:ext uri="{FF2B5EF4-FFF2-40B4-BE49-F238E27FC236}">
                <a16:creationId xmlns:a16="http://schemas.microsoft.com/office/drawing/2014/main" id="{20B57530-80D5-406E-9F8D-AEF22F32B1C7}"/>
              </a:ext>
            </a:extLst>
          </p:cNvPr>
          <p:cNvSpPr txBox="1"/>
          <p:nvPr/>
        </p:nvSpPr>
        <p:spPr>
          <a:xfrm>
            <a:off x="2673816" y="1211871"/>
            <a:ext cx="3276600" cy="418833"/>
          </a:xfrm>
          <a:prstGeom prst="rect">
            <a:avLst/>
          </a:prstGeom>
          <a:noFill/>
        </p:spPr>
        <p:txBody>
          <a:bodyPr wrap="square" rtlCol="0">
            <a:spAutoFit/>
          </a:bodyPr>
          <a:lstStyle/>
          <a:p>
            <a:pPr algn="ctr" fontAlgn="base">
              <a:lnSpc>
                <a:spcPct val="75000"/>
              </a:lnSpc>
              <a:spcBef>
                <a:spcPct val="30000"/>
              </a:spcBef>
              <a:spcAft>
                <a:spcPct val="0"/>
              </a:spcAft>
            </a:pPr>
            <a:r>
              <a:rPr lang="en-US" sz="2800" dirty="0">
                <a:solidFill>
                  <a:srgbClr val="FFFF66"/>
                </a:solidFill>
                <a:latin typeface="Times New Roman" pitchFamily="18" charset="0"/>
              </a:rPr>
              <a:t>Multi-family</a:t>
            </a:r>
          </a:p>
        </p:txBody>
      </p:sp>
      <p:cxnSp>
        <p:nvCxnSpPr>
          <p:cNvPr id="21" name="Straight Arrow Connector 20">
            <a:extLst>
              <a:ext uri="{FF2B5EF4-FFF2-40B4-BE49-F238E27FC236}">
                <a16:creationId xmlns:a16="http://schemas.microsoft.com/office/drawing/2014/main" id="{0AE0B02A-AA8B-43CB-B98E-9ADF07E4111D}"/>
              </a:ext>
            </a:extLst>
          </p:cNvPr>
          <p:cNvCxnSpPr>
            <a:cxnSpLocks/>
          </p:cNvCxnSpPr>
          <p:nvPr/>
        </p:nvCxnSpPr>
        <p:spPr bwMode="auto">
          <a:xfrm>
            <a:off x="2286000" y="1601565"/>
            <a:ext cx="44916" cy="300076"/>
          </a:xfrm>
          <a:prstGeom prst="straightConnector1">
            <a:avLst/>
          </a:prstGeom>
          <a:solidFill>
            <a:srgbClr val="00FF00"/>
          </a:solidFill>
          <a:ln w="38100" cap="flat" cmpd="sng" algn="ctr">
            <a:solidFill>
              <a:srgbClr val="FF0000"/>
            </a:solidFill>
            <a:prstDash val="solid"/>
            <a:round/>
            <a:headEnd type="none" w="med" len="med"/>
            <a:tailEnd type="arrow"/>
          </a:ln>
          <a:effectLst/>
        </p:spPr>
      </p:cxnSp>
      <p:sp>
        <p:nvSpPr>
          <p:cNvPr id="24" name="TextBox 23">
            <a:extLst>
              <a:ext uri="{FF2B5EF4-FFF2-40B4-BE49-F238E27FC236}">
                <a16:creationId xmlns:a16="http://schemas.microsoft.com/office/drawing/2014/main" id="{ACD3E4FD-E548-455C-9B23-432AD3F04E26}"/>
              </a:ext>
            </a:extLst>
          </p:cNvPr>
          <p:cNvSpPr txBox="1"/>
          <p:nvPr/>
        </p:nvSpPr>
        <p:spPr>
          <a:xfrm>
            <a:off x="1882542" y="1314202"/>
            <a:ext cx="806916" cy="323165"/>
          </a:xfrm>
          <a:prstGeom prst="rect">
            <a:avLst/>
          </a:prstGeom>
          <a:noFill/>
        </p:spPr>
        <p:txBody>
          <a:bodyPr wrap="square" rtlCol="0">
            <a:spAutoFit/>
          </a:bodyPr>
          <a:lstStyle/>
          <a:p>
            <a:pPr algn="ctr" fontAlgn="base">
              <a:lnSpc>
                <a:spcPct val="75000"/>
              </a:lnSpc>
              <a:spcBef>
                <a:spcPct val="30000"/>
              </a:spcBef>
              <a:spcAft>
                <a:spcPct val="0"/>
              </a:spcAft>
            </a:pPr>
            <a:r>
              <a:rPr lang="en-US" sz="2000" dirty="0">
                <a:solidFill>
                  <a:srgbClr val="FFFF66"/>
                </a:solidFill>
                <a:latin typeface="Times New Roman" pitchFamily="18" charset="0"/>
              </a:rPr>
              <a:t>4.1%</a:t>
            </a:r>
          </a:p>
        </p:txBody>
      </p:sp>
      <p:cxnSp>
        <p:nvCxnSpPr>
          <p:cNvPr id="25" name="Straight Arrow Connector 24">
            <a:extLst>
              <a:ext uri="{FF2B5EF4-FFF2-40B4-BE49-F238E27FC236}">
                <a16:creationId xmlns:a16="http://schemas.microsoft.com/office/drawing/2014/main" id="{E6EE4A78-40F3-46C0-9C45-6BCCAAC1ECE6}"/>
              </a:ext>
            </a:extLst>
          </p:cNvPr>
          <p:cNvCxnSpPr>
            <a:cxnSpLocks/>
          </p:cNvCxnSpPr>
          <p:nvPr/>
        </p:nvCxnSpPr>
        <p:spPr bwMode="auto">
          <a:xfrm flipH="1">
            <a:off x="3200400" y="4419329"/>
            <a:ext cx="152400" cy="533673"/>
          </a:xfrm>
          <a:prstGeom prst="straightConnector1">
            <a:avLst/>
          </a:prstGeom>
          <a:solidFill>
            <a:srgbClr val="00FF00"/>
          </a:solidFill>
          <a:ln w="38100" cap="flat" cmpd="sng" algn="ctr">
            <a:solidFill>
              <a:srgbClr val="FF0000"/>
            </a:solidFill>
            <a:prstDash val="solid"/>
            <a:round/>
            <a:headEnd type="none" w="med" len="med"/>
            <a:tailEnd type="arrow"/>
          </a:ln>
          <a:effectLst/>
        </p:spPr>
      </p:cxnSp>
      <p:cxnSp>
        <p:nvCxnSpPr>
          <p:cNvPr id="26" name="Straight Arrow Connector 25">
            <a:extLst>
              <a:ext uri="{FF2B5EF4-FFF2-40B4-BE49-F238E27FC236}">
                <a16:creationId xmlns:a16="http://schemas.microsoft.com/office/drawing/2014/main" id="{D7076B7E-4A01-4662-A9BF-CACA7F866572}"/>
              </a:ext>
            </a:extLst>
          </p:cNvPr>
          <p:cNvCxnSpPr>
            <a:cxnSpLocks/>
          </p:cNvCxnSpPr>
          <p:nvPr/>
        </p:nvCxnSpPr>
        <p:spPr bwMode="auto">
          <a:xfrm flipH="1">
            <a:off x="2614955" y="2166975"/>
            <a:ext cx="302319" cy="510478"/>
          </a:xfrm>
          <a:prstGeom prst="straightConnector1">
            <a:avLst/>
          </a:prstGeom>
          <a:solidFill>
            <a:srgbClr val="00FF00"/>
          </a:solidFill>
          <a:ln w="38100" cap="flat" cmpd="sng" algn="ctr">
            <a:solidFill>
              <a:srgbClr val="FF0000"/>
            </a:solidFill>
            <a:prstDash val="solid"/>
            <a:round/>
            <a:headEnd type="none" w="med" len="med"/>
            <a:tailEnd type="arrow"/>
          </a:ln>
          <a:effectLst/>
        </p:spPr>
      </p:cxnSp>
      <p:cxnSp>
        <p:nvCxnSpPr>
          <p:cNvPr id="27" name="Straight Arrow Connector 26">
            <a:extLst>
              <a:ext uri="{FF2B5EF4-FFF2-40B4-BE49-F238E27FC236}">
                <a16:creationId xmlns:a16="http://schemas.microsoft.com/office/drawing/2014/main" id="{1C54FCBF-9973-46D5-AA1F-F9AFE25D3B8D}"/>
              </a:ext>
            </a:extLst>
          </p:cNvPr>
          <p:cNvCxnSpPr>
            <a:cxnSpLocks/>
          </p:cNvCxnSpPr>
          <p:nvPr/>
        </p:nvCxnSpPr>
        <p:spPr bwMode="auto">
          <a:xfrm flipH="1">
            <a:off x="3630720" y="5063227"/>
            <a:ext cx="228600" cy="457200"/>
          </a:xfrm>
          <a:prstGeom prst="straightConnector1">
            <a:avLst/>
          </a:prstGeom>
          <a:solidFill>
            <a:srgbClr val="00FF00"/>
          </a:solidFill>
          <a:ln w="38100" cap="flat" cmpd="sng" algn="ctr">
            <a:solidFill>
              <a:srgbClr val="FF0000"/>
            </a:solidFill>
            <a:prstDash val="solid"/>
            <a:round/>
            <a:headEnd type="none" w="med" len="med"/>
            <a:tailEnd type="arrow"/>
          </a:ln>
          <a:effectLst/>
        </p:spPr>
      </p:cxnSp>
      <p:sp>
        <p:nvSpPr>
          <p:cNvPr id="28" name="TextBox 27">
            <a:extLst>
              <a:ext uri="{FF2B5EF4-FFF2-40B4-BE49-F238E27FC236}">
                <a16:creationId xmlns:a16="http://schemas.microsoft.com/office/drawing/2014/main" id="{692E5128-970B-4307-B9FC-E7A22F1C8EFD}"/>
              </a:ext>
            </a:extLst>
          </p:cNvPr>
          <p:cNvSpPr txBox="1"/>
          <p:nvPr/>
        </p:nvSpPr>
        <p:spPr>
          <a:xfrm>
            <a:off x="2729253" y="1907820"/>
            <a:ext cx="806916" cy="323165"/>
          </a:xfrm>
          <a:prstGeom prst="rect">
            <a:avLst/>
          </a:prstGeom>
          <a:noFill/>
        </p:spPr>
        <p:txBody>
          <a:bodyPr wrap="square" rtlCol="0">
            <a:spAutoFit/>
          </a:bodyPr>
          <a:lstStyle/>
          <a:p>
            <a:pPr algn="ctr" fontAlgn="base">
              <a:lnSpc>
                <a:spcPct val="75000"/>
              </a:lnSpc>
              <a:spcBef>
                <a:spcPct val="30000"/>
              </a:spcBef>
              <a:spcAft>
                <a:spcPct val="0"/>
              </a:spcAft>
            </a:pPr>
            <a:r>
              <a:rPr lang="en-US" sz="2000" dirty="0">
                <a:solidFill>
                  <a:srgbClr val="000000"/>
                </a:solidFill>
                <a:latin typeface="Times New Roman" pitchFamily="18" charset="0"/>
              </a:rPr>
              <a:t>4.4%</a:t>
            </a:r>
          </a:p>
        </p:txBody>
      </p:sp>
      <p:sp>
        <p:nvSpPr>
          <p:cNvPr id="29" name="TextBox 28">
            <a:extLst>
              <a:ext uri="{FF2B5EF4-FFF2-40B4-BE49-F238E27FC236}">
                <a16:creationId xmlns:a16="http://schemas.microsoft.com/office/drawing/2014/main" id="{4F36993D-BE8C-49E6-8811-039AE7684388}"/>
              </a:ext>
            </a:extLst>
          </p:cNvPr>
          <p:cNvSpPr txBox="1"/>
          <p:nvPr/>
        </p:nvSpPr>
        <p:spPr>
          <a:xfrm>
            <a:off x="3050656" y="4157176"/>
            <a:ext cx="806916" cy="323165"/>
          </a:xfrm>
          <a:prstGeom prst="rect">
            <a:avLst/>
          </a:prstGeom>
          <a:noFill/>
        </p:spPr>
        <p:txBody>
          <a:bodyPr wrap="square" rtlCol="0">
            <a:spAutoFit/>
          </a:bodyPr>
          <a:lstStyle/>
          <a:p>
            <a:pPr algn="ctr" fontAlgn="base">
              <a:lnSpc>
                <a:spcPct val="75000"/>
              </a:lnSpc>
              <a:spcBef>
                <a:spcPct val="30000"/>
              </a:spcBef>
              <a:spcAft>
                <a:spcPct val="0"/>
              </a:spcAft>
            </a:pPr>
            <a:r>
              <a:rPr lang="en-US" sz="2000" dirty="0">
                <a:solidFill>
                  <a:srgbClr val="000000"/>
                </a:solidFill>
                <a:latin typeface="Times New Roman" pitchFamily="18" charset="0"/>
              </a:rPr>
              <a:t>4.7%</a:t>
            </a:r>
          </a:p>
        </p:txBody>
      </p:sp>
      <p:sp>
        <p:nvSpPr>
          <p:cNvPr id="30" name="TextBox 29">
            <a:extLst>
              <a:ext uri="{FF2B5EF4-FFF2-40B4-BE49-F238E27FC236}">
                <a16:creationId xmlns:a16="http://schemas.microsoft.com/office/drawing/2014/main" id="{AB39C3FE-8170-4CDC-A9B9-EC6E5B2F3B4B}"/>
              </a:ext>
            </a:extLst>
          </p:cNvPr>
          <p:cNvSpPr txBox="1"/>
          <p:nvPr/>
        </p:nvSpPr>
        <p:spPr>
          <a:xfrm>
            <a:off x="3700006" y="4830746"/>
            <a:ext cx="806916" cy="323165"/>
          </a:xfrm>
          <a:prstGeom prst="rect">
            <a:avLst/>
          </a:prstGeom>
          <a:noFill/>
        </p:spPr>
        <p:txBody>
          <a:bodyPr wrap="square" rtlCol="0">
            <a:spAutoFit/>
          </a:bodyPr>
          <a:lstStyle/>
          <a:p>
            <a:pPr algn="ctr" fontAlgn="base">
              <a:lnSpc>
                <a:spcPct val="75000"/>
              </a:lnSpc>
              <a:spcBef>
                <a:spcPct val="30000"/>
              </a:spcBef>
              <a:spcAft>
                <a:spcPct val="0"/>
              </a:spcAft>
            </a:pPr>
            <a:r>
              <a:rPr lang="en-US" sz="2000" dirty="0">
                <a:solidFill>
                  <a:srgbClr val="FFFF00"/>
                </a:solidFill>
                <a:latin typeface="Times New Roman" pitchFamily="18" charset="0"/>
              </a:rPr>
              <a:t>5.5%</a:t>
            </a:r>
          </a:p>
        </p:txBody>
      </p:sp>
      <p:pic>
        <p:nvPicPr>
          <p:cNvPr id="8" name="Picture 7">
            <a:extLst>
              <a:ext uri="{FF2B5EF4-FFF2-40B4-BE49-F238E27FC236}">
                <a16:creationId xmlns:a16="http://schemas.microsoft.com/office/drawing/2014/main" id="{7DE96934-73B1-4725-AAAC-E2D3C3A8FC59}"/>
              </a:ext>
            </a:extLst>
          </p:cNvPr>
          <p:cNvPicPr>
            <a:picLocks noChangeAspect="1"/>
          </p:cNvPicPr>
          <p:nvPr/>
        </p:nvPicPr>
        <p:blipFill>
          <a:blip r:embed="rId5"/>
          <a:stretch>
            <a:fillRect/>
          </a:stretch>
        </p:blipFill>
        <p:spPr>
          <a:xfrm>
            <a:off x="4061423" y="2303541"/>
            <a:ext cx="4919552" cy="2428183"/>
          </a:xfrm>
          <a:prstGeom prst="rect">
            <a:avLst/>
          </a:prstGeom>
        </p:spPr>
      </p:pic>
    </p:spTree>
    <p:custDataLst>
      <p:tags r:id="rId1"/>
    </p:custDataLst>
    <p:extLst>
      <p:ext uri="{BB962C8B-B14F-4D97-AF65-F5344CB8AC3E}">
        <p14:creationId xmlns:p14="http://schemas.microsoft.com/office/powerpoint/2010/main" val="996709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2"/>
          <p:cNvSpPr>
            <a:spLocks noGrp="1" noChangeArrowheads="1"/>
          </p:cNvSpPr>
          <p:nvPr>
            <p:ph type="title"/>
          </p:nvPr>
        </p:nvSpPr>
        <p:spPr>
          <a:xfrm>
            <a:off x="228600" y="479425"/>
            <a:ext cx="8839200" cy="1219200"/>
          </a:xfrm>
        </p:spPr>
        <p:txBody>
          <a:bodyPr/>
          <a:lstStyle/>
          <a:p>
            <a:pPr eaLnBrk="1" hangingPunct="1"/>
            <a:r>
              <a:rPr lang="en-US" sz="3200" dirty="0"/>
              <a:t>Web sites where you can </a:t>
            </a:r>
            <a:br>
              <a:rPr lang="en-US" sz="3200" dirty="0"/>
            </a:br>
            <a:r>
              <a:rPr lang="en-US" sz="3200" dirty="0"/>
              <a:t>track cap rates by region, sector and investor type</a:t>
            </a:r>
          </a:p>
        </p:txBody>
      </p:sp>
      <p:pic>
        <p:nvPicPr>
          <p:cNvPr id="43012" name="Picture 3"/>
          <p:cNvPicPr>
            <a:picLocks noChangeAspect="1" noChangeArrowheads="1"/>
          </p:cNvPicPr>
          <p:nvPr/>
        </p:nvPicPr>
        <p:blipFill>
          <a:blip r:embed="rId4"/>
          <a:srcRect/>
          <a:stretch>
            <a:fillRect/>
          </a:stretch>
        </p:blipFill>
        <p:spPr bwMode="auto">
          <a:xfrm>
            <a:off x="4572000" y="3430588"/>
            <a:ext cx="0" cy="0"/>
          </a:xfrm>
          <a:prstGeom prst="rect">
            <a:avLst/>
          </a:prstGeom>
          <a:noFill/>
          <a:ln w="9525">
            <a:noFill/>
            <a:miter lim="800000"/>
            <a:headEnd/>
            <a:tailEnd/>
          </a:ln>
        </p:spPr>
      </p:pic>
      <p:pic>
        <p:nvPicPr>
          <p:cNvPr id="43013" name="Picture 4"/>
          <p:cNvPicPr>
            <a:picLocks noChangeAspect="1" noChangeArrowheads="1"/>
          </p:cNvPicPr>
          <p:nvPr/>
        </p:nvPicPr>
        <p:blipFill>
          <a:blip r:embed="rId4"/>
          <a:srcRect/>
          <a:stretch>
            <a:fillRect/>
          </a:stretch>
        </p:blipFill>
        <p:spPr bwMode="auto">
          <a:xfrm>
            <a:off x="4724400" y="3582988"/>
            <a:ext cx="0" cy="0"/>
          </a:xfrm>
          <a:prstGeom prst="rect">
            <a:avLst/>
          </a:prstGeom>
          <a:noFill/>
          <a:ln w="9525">
            <a:noFill/>
            <a:miter lim="800000"/>
            <a:headEnd/>
            <a:tailEnd/>
          </a:ln>
        </p:spPr>
      </p:pic>
      <p:pic>
        <p:nvPicPr>
          <p:cNvPr id="43014" name="Picture 5"/>
          <p:cNvPicPr>
            <a:picLocks noChangeAspect="1" noChangeArrowheads="1"/>
          </p:cNvPicPr>
          <p:nvPr/>
        </p:nvPicPr>
        <p:blipFill>
          <a:blip r:embed="rId4"/>
          <a:srcRect/>
          <a:stretch>
            <a:fillRect/>
          </a:stretch>
        </p:blipFill>
        <p:spPr bwMode="auto">
          <a:xfrm>
            <a:off x="4876800" y="3735388"/>
            <a:ext cx="0" cy="0"/>
          </a:xfrm>
          <a:prstGeom prst="rect">
            <a:avLst/>
          </a:prstGeom>
          <a:noFill/>
          <a:ln w="9525">
            <a:noFill/>
            <a:miter lim="800000"/>
            <a:headEnd/>
            <a:tailEnd/>
          </a:ln>
        </p:spPr>
      </p:pic>
      <p:pic>
        <p:nvPicPr>
          <p:cNvPr id="43015" name="Picture 6"/>
          <p:cNvPicPr>
            <a:picLocks noChangeAspect="1" noChangeArrowheads="1"/>
          </p:cNvPicPr>
          <p:nvPr/>
        </p:nvPicPr>
        <p:blipFill>
          <a:blip r:embed="rId4"/>
          <a:srcRect/>
          <a:stretch>
            <a:fillRect/>
          </a:stretch>
        </p:blipFill>
        <p:spPr bwMode="auto">
          <a:xfrm>
            <a:off x="5029200" y="3887788"/>
            <a:ext cx="0" cy="0"/>
          </a:xfrm>
          <a:prstGeom prst="rect">
            <a:avLst/>
          </a:prstGeom>
          <a:noFill/>
          <a:ln w="9525">
            <a:noFill/>
            <a:miter lim="800000"/>
            <a:headEnd/>
            <a:tailEnd/>
          </a:ln>
        </p:spPr>
      </p:pic>
      <p:pic>
        <p:nvPicPr>
          <p:cNvPr id="43016" name="Picture 7"/>
          <p:cNvPicPr>
            <a:picLocks noChangeAspect="1" noChangeArrowheads="1"/>
          </p:cNvPicPr>
          <p:nvPr/>
        </p:nvPicPr>
        <p:blipFill>
          <a:blip r:embed="rId4"/>
          <a:srcRect/>
          <a:stretch>
            <a:fillRect/>
          </a:stretch>
        </p:blipFill>
        <p:spPr bwMode="auto">
          <a:xfrm>
            <a:off x="5181600" y="4040188"/>
            <a:ext cx="0" cy="0"/>
          </a:xfrm>
          <a:prstGeom prst="rect">
            <a:avLst/>
          </a:prstGeom>
          <a:noFill/>
          <a:ln w="9525">
            <a:noFill/>
            <a:miter lim="800000"/>
            <a:headEnd/>
            <a:tailEnd/>
          </a:ln>
        </p:spPr>
      </p:pic>
      <p:pic>
        <p:nvPicPr>
          <p:cNvPr id="43017" name="Picture 8"/>
          <p:cNvPicPr>
            <a:picLocks noChangeAspect="1" noChangeArrowheads="1"/>
          </p:cNvPicPr>
          <p:nvPr/>
        </p:nvPicPr>
        <p:blipFill>
          <a:blip r:embed="rId4"/>
          <a:srcRect/>
          <a:stretch>
            <a:fillRect/>
          </a:stretch>
        </p:blipFill>
        <p:spPr bwMode="auto">
          <a:xfrm>
            <a:off x="5334000" y="4192588"/>
            <a:ext cx="0" cy="0"/>
          </a:xfrm>
          <a:prstGeom prst="rect">
            <a:avLst/>
          </a:prstGeom>
          <a:noFill/>
          <a:ln w="9525">
            <a:noFill/>
            <a:miter lim="800000"/>
            <a:headEnd/>
            <a:tailEnd/>
          </a:ln>
        </p:spPr>
      </p:pic>
      <p:pic>
        <p:nvPicPr>
          <p:cNvPr id="43018" name="Picture 9"/>
          <p:cNvPicPr>
            <a:picLocks noChangeAspect="1" noChangeArrowheads="1"/>
          </p:cNvPicPr>
          <p:nvPr/>
        </p:nvPicPr>
        <p:blipFill>
          <a:blip r:embed="rId4"/>
          <a:srcRect/>
          <a:stretch>
            <a:fillRect/>
          </a:stretch>
        </p:blipFill>
        <p:spPr bwMode="auto">
          <a:xfrm>
            <a:off x="5486400" y="4344988"/>
            <a:ext cx="0" cy="0"/>
          </a:xfrm>
          <a:prstGeom prst="rect">
            <a:avLst/>
          </a:prstGeom>
          <a:noFill/>
          <a:ln w="9525">
            <a:noFill/>
            <a:miter lim="800000"/>
            <a:headEnd/>
            <a:tailEnd/>
          </a:ln>
        </p:spPr>
      </p:pic>
      <p:pic>
        <p:nvPicPr>
          <p:cNvPr id="43019" name="Picture 10"/>
          <p:cNvPicPr>
            <a:picLocks noChangeAspect="1" noChangeArrowheads="1"/>
          </p:cNvPicPr>
          <p:nvPr/>
        </p:nvPicPr>
        <p:blipFill>
          <a:blip r:embed="rId4"/>
          <a:srcRect/>
          <a:stretch>
            <a:fillRect/>
          </a:stretch>
        </p:blipFill>
        <p:spPr bwMode="auto">
          <a:xfrm>
            <a:off x="5638800" y="4497388"/>
            <a:ext cx="0" cy="0"/>
          </a:xfrm>
          <a:prstGeom prst="rect">
            <a:avLst/>
          </a:prstGeom>
          <a:noFill/>
          <a:ln w="9525">
            <a:noFill/>
            <a:miter lim="800000"/>
            <a:headEnd/>
            <a:tailEnd/>
          </a:ln>
        </p:spPr>
      </p:pic>
      <p:pic>
        <p:nvPicPr>
          <p:cNvPr id="43020" name="Picture 11"/>
          <p:cNvPicPr>
            <a:picLocks noChangeAspect="1" noChangeArrowheads="1"/>
          </p:cNvPicPr>
          <p:nvPr/>
        </p:nvPicPr>
        <p:blipFill>
          <a:blip r:embed="rId4"/>
          <a:srcRect/>
          <a:stretch>
            <a:fillRect/>
          </a:stretch>
        </p:blipFill>
        <p:spPr bwMode="auto">
          <a:xfrm>
            <a:off x="5791200" y="4649788"/>
            <a:ext cx="0" cy="0"/>
          </a:xfrm>
          <a:prstGeom prst="rect">
            <a:avLst/>
          </a:prstGeom>
          <a:noFill/>
          <a:ln w="9525">
            <a:noFill/>
            <a:miter lim="800000"/>
            <a:headEnd/>
            <a:tailEnd/>
          </a:ln>
        </p:spPr>
      </p:pic>
      <p:sp>
        <p:nvSpPr>
          <p:cNvPr id="43021" name="Text Box 12"/>
          <p:cNvSpPr txBox="1">
            <a:spLocks noChangeArrowheads="1"/>
          </p:cNvSpPr>
          <p:nvPr/>
        </p:nvSpPr>
        <p:spPr bwMode="auto">
          <a:xfrm>
            <a:off x="1295400" y="1752600"/>
            <a:ext cx="7086600" cy="4481740"/>
          </a:xfrm>
          <a:prstGeom prst="rect">
            <a:avLst/>
          </a:prstGeom>
          <a:noFill/>
          <a:ln w="38100" algn="ctr">
            <a:noFill/>
            <a:miter lim="800000"/>
            <a:headEnd/>
            <a:tailEnd/>
          </a:ln>
        </p:spPr>
        <p:txBody>
          <a:bodyPr>
            <a:spAutoFit/>
          </a:bodyPr>
          <a:lstStyle/>
          <a:p>
            <a:pPr marL="406400" indent="-406400" fontAlgn="base">
              <a:lnSpc>
                <a:spcPct val="75000"/>
              </a:lnSpc>
              <a:spcBef>
                <a:spcPct val="50000"/>
              </a:spcBef>
              <a:spcAft>
                <a:spcPct val="0"/>
              </a:spcAft>
              <a:buFontTx/>
              <a:buChar char="•"/>
              <a:defRPr/>
            </a:pPr>
            <a:r>
              <a:rPr lang="en-US" sz="3000" dirty="0">
                <a:solidFill>
                  <a:srgbClr val="FFFF66"/>
                </a:solidFill>
                <a:latin typeface="Times New Roman" pitchFamily="18" charset="0"/>
              </a:rPr>
              <a:t>CBRE https://www.cbre.com/research-and-reports</a:t>
            </a:r>
          </a:p>
          <a:p>
            <a:pPr marL="406400" indent="-406400" fontAlgn="base">
              <a:lnSpc>
                <a:spcPct val="75000"/>
              </a:lnSpc>
              <a:spcBef>
                <a:spcPct val="50000"/>
              </a:spcBef>
              <a:spcAft>
                <a:spcPct val="0"/>
              </a:spcAft>
              <a:buFontTx/>
              <a:buChar char="•"/>
              <a:defRPr/>
            </a:pPr>
            <a:r>
              <a:rPr lang="en-US" sz="3000" dirty="0">
                <a:solidFill>
                  <a:srgbClr val="FFFF66"/>
                </a:solidFill>
                <a:latin typeface="Times New Roman" pitchFamily="18" charset="0"/>
              </a:rPr>
              <a:t>Real Estate Research Council </a:t>
            </a:r>
            <a:r>
              <a:rPr lang="en-US" sz="3000" dirty="0">
                <a:solidFill>
                  <a:srgbClr val="FFFF66"/>
                </a:solidFill>
                <a:latin typeface="Times New Roman" pitchFamily="18" charset="0"/>
                <a:hlinkClick r:id="rId5"/>
              </a:rPr>
              <a:t>www.rerc.com</a:t>
            </a:r>
            <a:endParaRPr lang="en-US" sz="3000" dirty="0">
              <a:solidFill>
                <a:srgbClr val="FFFF66"/>
              </a:solidFill>
              <a:latin typeface="Times New Roman" pitchFamily="18" charset="0"/>
            </a:endParaRPr>
          </a:p>
          <a:p>
            <a:pPr marL="406400" indent="-406400" fontAlgn="base">
              <a:lnSpc>
                <a:spcPct val="75000"/>
              </a:lnSpc>
              <a:spcBef>
                <a:spcPct val="50000"/>
              </a:spcBef>
              <a:spcAft>
                <a:spcPct val="0"/>
              </a:spcAft>
              <a:buFontTx/>
              <a:buChar char="•"/>
              <a:defRPr/>
            </a:pPr>
            <a:r>
              <a:rPr lang="en-US" sz="3000" dirty="0">
                <a:solidFill>
                  <a:srgbClr val="FFFF66"/>
                </a:solidFill>
                <a:latin typeface="Times New Roman" pitchFamily="18" charset="0"/>
              </a:rPr>
              <a:t>Real Capital Analytics  </a:t>
            </a:r>
            <a:r>
              <a:rPr lang="en-US" sz="3000" dirty="0">
                <a:solidFill>
                  <a:srgbClr val="FFFF66"/>
                </a:solidFill>
                <a:latin typeface="Times New Roman" pitchFamily="18" charset="0"/>
                <a:hlinkClick r:id="rId6"/>
              </a:rPr>
              <a:t>http://global.rcanalytics.com/</a:t>
            </a:r>
            <a:endParaRPr lang="en-US" sz="3000" dirty="0">
              <a:solidFill>
                <a:srgbClr val="FFFF66"/>
              </a:solidFill>
              <a:latin typeface="Times New Roman" pitchFamily="18" charset="0"/>
            </a:endParaRPr>
          </a:p>
          <a:p>
            <a:pPr marL="406400" indent="-406400" fontAlgn="base">
              <a:lnSpc>
                <a:spcPct val="75000"/>
              </a:lnSpc>
              <a:spcBef>
                <a:spcPct val="50000"/>
              </a:spcBef>
              <a:spcAft>
                <a:spcPct val="0"/>
              </a:spcAft>
              <a:buFontTx/>
              <a:buChar char="•"/>
              <a:defRPr/>
            </a:pPr>
            <a:r>
              <a:rPr lang="en-US" sz="3000" dirty="0">
                <a:solidFill>
                  <a:srgbClr val="FFFF66"/>
                </a:solidFill>
                <a:latin typeface="Times New Roman" pitchFamily="18" charset="0"/>
              </a:rPr>
              <a:t>National Council of Real Estate Investment Fiduciaries (NCREIF) </a:t>
            </a:r>
            <a:r>
              <a:rPr lang="en-US" sz="3000" dirty="0">
                <a:solidFill>
                  <a:srgbClr val="FFFF66"/>
                </a:solidFill>
                <a:latin typeface="Times New Roman" pitchFamily="18" charset="0"/>
                <a:hlinkClick r:id="rId7"/>
              </a:rPr>
              <a:t>http://www.ncreif.com</a:t>
            </a:r>
            <a:endParaRPr lang="en-US" sz="3000" dirty="0">
              <a:solidFill>
                <a:srgbClr val="FFFF66"/>
              </a:solidFill>
              <a:latin typeface="Times New Roman" pitchFamily="18" charset="0"/>
            </a:endParaRPr>
          </a:p>
          <a:p>
            <a:pPr marL="406400" indent="-406400" fontAlgn="base">
              <a:lnSpc>
                <a:spcPct val="75000"/>
              </a:lnSpc>
              <a:spcBef>
                <a:spcPct val="50000"/>
              </a:spcBef>
              <a:spcAft>
                <a:spcPct val="0"/>
              </a:spcAft>
              <a:buFontTx/>
              <a:buChar char="•"/>
              <a:defRPr/>
            </a:pPr>
            <a:r>
              <a:rPr lang="en-US" sz="3000" dirty="0">
                <a:solidFill>
                  <a:srgbClr val="FFFF66"/>
                </a:solidFill>
                <a:latin typeface="Times New Roman" pitchFamily="18" charset="0"/>
              </a:rPr>
              <a:t>Reis: </a:t>
            </a:r>
            <a:r>
              <a:rPr lang="en-US" sz="3000" dirty="0">
                <a:solidFill>
                  <a:srgbClr val="FFFF66"/>
                </a:solidFill>
                <a:latin typeface="Times New Roman" pitchFamily="18" charset="0"/>
                <a:hlinkClick r:id="rId8"/>
              </a:rPr>
              <a:t>http://www.reis.com/index.cfm</a:t>
            </a:r>
            <a:r>
              <a:rPr lang="en-US" sz="3000" dirty="0">
                <a:solidFill>
                  <a:srgbClr val="FFFF66"/>
                </a:solidFill>
                <a:latin typeface="Times New Roman" pitchFamily="18" charset="0"/>
              </a:rPr>
              <a:t>  </a:t>
            </a:r>
          </a:p>
        </p:txBody>
      </p:sp>
      <p:pic>
        <p:nvPicPr>
          <p:cNvPr id="43022" name="Picture 47" descr="ULI_bar_377"/>
          <p:cNvPicPr>
            <a:picLocks noChangeAspect="1" noChangeArrowheads="1"/>
          </p:cNvPicPr>
          <p:nvPr/>
        </p:nvPicPr>
        <p:blipFill>
          <a:blip r:embed="rId9" cstate="print"/>
          <a:srcRect/>
          <a:stretch>
            <a:fillRect/>
          </a:stretch>
        </p:blipFill>
        <p:spPr bwMode="auto">
          <a:xfrm>
            <a:off x="0" y="2"/>
            <a:ext cx="9144000" cy="231775"/>
          </a:xfrm>
          <a:prstGeom prst="rect">
            <a:avLst/>
          </a:prstGeom>
          <a:noFill/>
          <a:ln w="9525">
            <a:noFill/>
            <a:miter lim="800000"/>
            <a:headEnd/>
            <a:tailEnd/>
          </a:ln>
        </p:spPr>
      </p:pic>
      <p:sp>
        <p:nvSpPr>
          <p:cNvPr id="2" name="Footer Placeholder 1">
            <a:extLst>
              <a:ext uri="{FF2B5EF4-FFF2-40B4-BE49-F238E27FC236}">
                <a16:creationId xmlns:a16="http://schemas.microsoft.com/office/drawing/2014/main" id="{582F4C48-7255-4826-B370-8C2F8648315C}"/>
              </a:ext>
            </a:extLst>
          </p:cNvPr>
          <p:cNvSpPr>
            <a:spLocks noGrp="1"/>
          </p:cNvSpPr>
          <p:nvPr>
            <p:ph type="ftr" sz="quarter" idx="11"/>
          </p:nvPr>
        </p:nvSpPr>
        <p:spPr/>
        <p:txBody>
          <a:bodyPr/>
          <a:lstStyle/>
          <a:p>
            <a:pPr fontAlgn="base">
              <a:spcAft>
                <a:spcPct val="0"/>
              </a:spcAft>
            </a:pPr>
            <a:r>
              <a:rPr lang="en-US">
                <a:solidFill>
                  <a:srgbClr val="FFFF66"/>
                </a:solidFill>
                <a:latin typeface="Times New Roman" pitchFamily="18" charset="0"/>
              </a:rPr>
              <a:t>Urban Land Institute                             Creating Value</a:t>
            </a:r>
          </a:p>
        </p:txBody>
      </p:sp>
    </p:spTree>
    <p:custDataLst>
      <p:tags r:id="rId1"/>
    </p:custDataLst>
    <p:extLst>
      <p:ext uri="{BB962C8B-B14F-4D97-AF65-F5344CB8AC3E}">
        <p14:creationId xmlns:p14="http://schemas.microsoft.com/office/powerpoint/2010/main" val="35953903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1" name="Rectangle 3"/>
          <p:cNvSpPr>
            <a:spLocks noGrp="1" noChangeArrowheads="1"/>
          </p:cNvSpPr>
          <p:nvPr>
            <p:ph idx="1"/>
          </p:nvPr>
        </p:nvSpPr>
        <p:spPr/>
        <p:txBody>
          <a:bodyPr/>
          <a:lstStyle/>
          <a:p>
            <a:pPr eaLnBrk="1" hangingPunct="1">
              <a:buFontTx/>
              <a:buNone/>
            </a:pPr>
            <a:r>
              <a:rPr lang="en-US" u="sng" dirty="0"/>
              <a:t>Cap rate</a:t>
            </a:r>
            <a:r>
              <a:rPr lang="en-US" dirty="0"/>
              <a:t>			</a:t>
            </a:r>
            <a:r>
              <a:rPr lang="en-US" u="sng" dirty="0"/>
              <a:t>P/E Ratio</a:t>
            </a:r>
            <a:endParaRPr lang="en-US" dirty="0"/>
          </a:p>
          <a:p>
            <a:pPr eaLnBrk="1" hangingPunct="1">
              <a:buFontTx/>
              <a:buNone/>
            </a:pPr>
            <a:r>
              <a:rPr lang="en-US" dirty="0"/>
              <a:t>	2%				   50</a:t>
            </a:r>
          </a:p>
          <a:p>
            <a:pPr eaLnBrk="1" hangingPunct="1">
              <a:buFontTx/>
              <a:buNone/>
            </a:pPr>
            <a:r>
              <a:rPr lang="en-US" dirty="0"/>
              <a:t>	3%				   33</a:t>
            </a:r>
          </a:p>
          <a:p>
            <a:pPr eaLnBrk="1" hangingPunct="1">
              <a:buFontTx/>
              <a:buNone/>
            </a:pPr>
            <a:r>
              <a:rPr lang="en-US" dirty="0"/>
              <a:t>   4%				   25</a:t>
            </a:r>
          </a:p>
          <a:p>
            <a:pPr eaLnBrk="1" hangingPunct="1">
              <a:buFontTx/>
              <a:buNone/>
            </a:pPr>
            <a:r>
              <a:rPr lang="en-US" dirty="0"/>
              <a:t>   5%				   20</a:t>
            </a:r>
          </a:p>
          <a:p>
            <a:pPr eaLnBrk="1" hangingPunct="1">
              <a:buFontTx/>
              <a:buNone/>
            </a:pPr>
            <a:r>
              <a:rPr lang="en-US" dirty="0"/>
              <a:t>   6%				   16.7</a:t>
            </a:r>
          </a:p>
          <a:p>
            <a:pPr eaLnBrk="1" hangingPunct="1">
              <a:buFontTx/>
              <a:buNone/>
            </a:pPr>
            <a:r>
              <a:rPr lang="en-US" dirty="0"/>
              <a:t>And, is the same type of market indicator—i.e. an </a:t>
            </a:r>
            <a:r>
              <a:rPr lang="en-US" u="sng" dirty="0"/>
              <a:t>indicator of investor preferences</a:t>
            </a:r>
            <a:r>
              <a:rPr lang="en-US" dirty="0"/>
              <a:t>.  </a:t>
            </a:r>
          </a:p>
        </p:txBody>
      </p:sp>
      <p:sp>
        <p:nvSpPr>
          <p:cNvPr id="145410" name="Rectangle 2"/>
          <p:cNvSpPr>
            <a:spLocks noGrp="1" noChangeArrowheads="1"/>
          </p:cNvSpPr>
          <p:nvPr>
            <p:ph type="title"/>
          </p:nvPr>
        </p:nvSpPr>
        <p:spPr/>
        <p:txBody>
          <a:bodyPr anchor="t"/>
          <a:lstStyle/>
          <a:p>
            <a:pPr eaLnBrk="1" hangingPunct="1"/>
            <a:r>
              <a:rPr lang="en-US" sz="4000"/>
              <a:t>Cap rate is the inverse of the </a:t>
            </a:r>
            <a:br>
              <a:rPr lang="en-US" sz="4000"/>
            </a:br>
            <a:r>
              <a:rPr lang="en-US" sz="4000"/>
              <a:t>P/E ratio used in the stock market</a:t>
            </a:r>
          </a:p>
        </p:txBody>
      </p:sp>
      <p:sp>
        <p:nvSpPr>
          <p:cNvPr id="145413" name="Slide Number Placeholder 7"/>
          <p:cNvSpPr txBox="1">
            <a:spLocks/>
          </p:cNvSpPr>
          <p:nvPr/>
        </p:nvSpPr>
        <p:spPr bwMode="auto">
          <a:xfrm>
            <a:off x="6858000" y="6172200"/>
            <a:ext cx="1905000" cy="457200"/>
          </a:xfrm>
          <a:prstGeom prst="rect">
            <a:avLst/>
          </a:prstGeom>
          <a:noFill/>
          <a:ln w="9525">
            <a:noFill/>
            <a:miter lim="800000"/>
            <a:headEnd/>
            <a:tailEnd/>
          </a:ln>
        </p:spPr>
        <p:txBody>
          <a:bodyPr/>
          <a:lstStyle/>
          <a:p>
            <a:pPr algn="ctr" eaLnBrk="0" fontAlgn="base" hangingPunct="0">
              <a:lnSpc>
                <a:spcPct val="75000"/>
              </a:lnSpc>
              <a:spcBef>
                <a:spcPct val="30000"/>
              </a:spcBef>
              <a:spcAft>
                <a:spcPct val="0"/>
              </a:spcAft>
              <a:buFontTx/>
              <a:buChar char="•"/>
              <a:defRPr/>
            </a:pPr>
            <a:fld id="{472505C6-A909-4D46-BD82-B5F5BEB39088}" type="slidenum">
              <a:rPr lang="en-US" sz="1600">
                <a:solidFill>
                  <a:srgbClr val="FFFF66"/>
                </a:solidFill>
                <a:latin typeface="Times New Roman" pitchFamily="18" charset="0"/>
              </a:rPr>
              <a:pPr algn="ctr" eaLnBrk="0" fontAlgn="base" hangingPunct="0">
                <a:lnSpc>
                  <a:spcPct val="75000"/>
                </a:lnSpc>
                <a:spcBef>
                  <a:spcPct val="30000"/>
                </a:spcBef>
                <a:spcAft>
                  <a:spcPct val="0"/>
                </a:spcAft>
                <a:buFontTx/>
                <a:buChar char="•"/>
                <a:defRPr/>
              </a:pPr>
              <a:t>9</a:t>
            </a:fld>
            <a:endParaRPr lang="en-US" sz="1600">
              <a:solidFill>
                <a:srgbClr val="FFFF66"/>
              </a:solidFill>
              <a:latin typeface="Times New Roman" pitchFamily="18" charset="0"/>
            </a:endParaRPr>
          </a:p>
        </p:txBody>
      </p:sp>
      <p:pic>
        <p:nvPicPr>
          <p:cNvPr id="6" name="Picture 47" descr="ULI_bar_377"/>
          <p:cNvPicPr>
            <a:picLocks noChangeAspect="1" noChangeArrowheads="1"/>
          </p:cNvPicPr>
          <p:nvPr/>
        </p:nvPicPr>
        <p:blipFill>
          <a:blip r:embed="rId4" cstate="print"/>
          <a:srcRect/>
          <a:stretch>
            <a:fillRect/>
          </a:stretch>
        </p:blipFill>
        <p:spPr bwMode="auto">
          <a:xfrm>
            <a:off x="0" y="2"/>
            <a:ext cx="9144000" cy="231775"/>
          </a:xfrm>
          <a:prstGeom prst="rect">
            <a:avLst/>
          </a:prstGeom>
          <a:noFill/>
          <a:ln w="9525">
            <a:noFill/>
            <a:miter lim="800000"/>
            <a:headEnd/>
            <a:tailEnd/>
          </a:ln>
        </p:spPr>
      </p:pic>
      <p:sp>
        <p:nvSpPr>
          <p:cNvPr id="2" name="Footer Placeholder 1">
            <a:extLst>
              <a:ext uri="{FF2B5EF4-FFF2-40B4-BE49-F238E27FC236}">
                <a16:creationId xmlns:a16="http://schemas.microsoft.com/office/drawing/2014/main" id="{711E8C8D-A07B-494A-811E-95E26BC75936}"/>
              </a:ext>
            </a:extLst>
          </p:cNvPr>
          <p:cNvSpPr>
            <a:spLocks noGrp="1"/>
          </p:cNvSpPr>
          <p:nvPr>
            <p:ph type="ftr" sz="quarter" idx="12"/>
          </p:nvPr>
        </p:nvSpPr>
        <p:spPr/>
        <p:txBody>
          <a:bodyPr/>
          <a:lstStyle/>
          <a:p>
            <a:pPr fontAlgn="base">
              <a:spcAft>
                <a:spcPct val="0"/>
              </a:spcAft>
              <a:defRPr/>
            </a:pPr>
            <a:r>
              <a:rPr lang="en-US" altLang="en-US">
                <a:solidFill>
                  <a:srgbClr val="FFFF66"/>
                </a:solidFill>
                <a:latin typeface="Times New Roman" pitchFamily="18" charset="0"/>
              </a:rPr>
              <a:t>Urban Land Institute                             Creating Value</a:t>
            </a:r>
            <a:endParaRPr lang="en-US" altLang="en-US" dirty="0">
              <a:solidFill>
                <a:srgbClr val="FFFF66"/>
              </a:solidFill>
              <a:latin typeface="Times New Roman" pitchFamily="18" charset="0"/>
            </a:endParaRPr>
          </a:p>
        </p:txBody>
      </p:sp>
    </p:spTree>
    <p:custDataLst>
      <p:tags r:id="rId1"/>
    </p:custDataLst>
    <p:extLst>
      <p:ext uri="{BB962C8B-B14F-4D97-AF65-F5344CB8AC3E}">
        <p14:creationId xmlns:p14="http://schemas.microsoft.com/office/powerpoint/2010/main" val="5423686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541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STANDARD">
  <a:themeElements>
    <a:clrScheme name="Custom 14">
      <a:dk1>
        <a:srgbClr val="808080"/>
      </a:dk1>
      <a:lt1>
        <a:srgbClr val="FFFF66"/>
      </a:lt1>
      <a:dk2>
        <a:srgbClr val="000099"/>
      </a:dk2>
      <a:lt2>
        <a:srgbClr val="FFFFFF"/>
      </a:lt2>
      <a:accent1>
        <a:srgbClr val="00CC99"/>
      </a:accent1>
      <a:accent2>
        <a:srgbClr val="000099"/>
      </a:accent2>
      <a:accent3>
        <a:srgbClr val="AAAACA"/>
      </a:accent3>
      <a:accent4>
        <a:srgbClr val="DADA56"/>
      </a:accent4>
      <a:accent5>
        <a:srgbClr val="AAE2CA"/>
      </a:accent5>
      <a:accent6>
        <a:srgbClr val="00008A"/>
      </a:accent6>
      <a:hlink>
        <a:srgbClr val="FFFF66"/>
      </a:hlink>
      <a:folHlink>
        <a:srgbClr val="00FFFF"/>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FF00"/>
        </a:solidFill>
        <a:ln w="38100" cap="flat" cmpd="sng" algn="ctr">
          <a:solidFill>
            <a:schemeClr val="tx2"/>
          </a:solidFill>
          <a:prstDash val="solid"/>
          <a:round/>
          <a:headEnd type="none" w="med" len="med"/>
          <a:tailEnd type="triangl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75000"/>
          </a:lnSpc>
          <a:spcBef>
            <a:spcPct val="30000"/>
          </a:spcBef>
          <a:spcAft>
            <a:spcPct val="0"/>
          </a:spcAft>
          <a:buClrTx/>
          <a:buSzTx/>
          <a:buFontTx/>
          <a:buChar char="•"/>
          <a:tabLst/>
          <a:defRPr kumimoji="0" lang="en-US" sz="20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rgbClr val="00FF00"/>
        </a:solidFill>
        <a:ln w="38100" cap="flat" cmpd="sng" algn="ctr">
          <a:solidFill>
            <a:schemeClr val="tx2"/>
          </a:solidFill>
          <a:prstDash val="solid"/>
          <a:round/>
          <a:headEnd type="none" w="med" len="med"/>
          <a:tailEnd type="triangl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75000"/>
          </a:lnSpc>
          <a:spcBef>
            <a:spcPct val="30000"/>
          </a:spcBef>
          <a:spcAft>
            <a:spcPct val="0"/>
          </a:spcAft>
          <a:buClrTx/>
          <a:buSzTx/>
          <a:buFontTx/>
          <a:buChar char="•"/>
          <a:tabLst/>
          <a:defRPr kumimoji="0" lang="en-US" sz="20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7D0D48330F6CE4FB6B3AE62FA39CE46" ma:contentTypeVersion="18" ma:contentTypeDescription="Create a new document." ma:contentTypeScope="" ma:versionID="6029c9b328e49caaf1bfc5e9c1c5d402">
  <xsd:schema xmlns:xsd="http://www.w3.org/2001/XMLSchema" xmlns:xs="http://www.w3.org/2001/XMLSchema" xmlns:p="http://schemas.microsoft.com/office/2006/metadata/properties" xmlns:ns1="http://schemas.microsoft.com/sharepoint/v3" xmlns:ns2="07832773-9414-42b9-95c3-36a558d8f74c" xmlns:ns3="9f6012f1-210b-47d8-98a5-79507b18255d" targetNamespace="http://schemas.microsoft.com/office/2006/metadata/properties" ma:root="true" ma:fieldsID="acdeb425d2a7055c715a7d4969065827" ns1:_="" ns2:_="" ns3:_="">
    <xsd:import namespace="http://schemas.microsoft.com/sharepoint/v3"/>
    <xsd:import namespace="07832773-9414-42b9-95c3-36a558d8f74c"/>
    <xsd:import namespace="9f6012f1-210b-47d8-98a5-79507b18255d"/>
    <xsd:element name="properties">
      <xsd:complexType>
        <xsd:sequence>
          <xsd:element name="documentManagement">
            <xsd:complexType>
              <xsd:all>
                <xsd:element ref="ns2:MediaServiceMetadata" minOccurs="0"/>
                <xsd:element ref="ns2:MediaServiceFastMetadata" minOccurs="0"/>
                <xsd:element ref="ns2:MediaServiceGenerationTime" minOccurs="0"/>
                <xsd:element ref="ns2:MediaServiceEventHashCode" minOccurs="0"/>
                <xsd:element ref="ns2:MediaServiceAutoKeyPoints" minOccurs="0"/>
                <xsd:element ref="ns2:MediaServiceKeyPoints" minOccurs="0"/>
                <xsd:element ref="ns2:MediaServiceDateTaken" minOccurs="0"/>
                <xsd:element ref="ns2:MediaServiceLocation" minOccurs="0"/>
                <xsd:element ref="ns2:MediaServiceOCR" minOccurs="0"/>
                <xsd:element ref="ns3:SharedWithUsers" minOccurs="0"/>
                <xsd:element ref="ns3:SharedWithDetails" minOccurs="0"/>
                <xsd:element ref="ns2:MediaLengthInSeconds" minOccurs="0"/>
                <xsd:element ref="ns2:lcf76f155ced4ddcb4097134ff3c332f" minOccurs="0"/>
                <xsd:element ref="ns3:TaxCatchAll" minOccurs="0"/>
                <xsd:element ref="ns1:_ip_UnifiedCompliancePolicyProperties" minOccurs="0"/>
                <xsd:element ref="ns1:_ip_UnifiedCompliancePolicyUIAc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3" nillable="true" ma:displayName="Unified Compliance Policy Properties" ma:hidden="true" ma:internalName="_ip_UnifiedCompliancePolicyProperties">
      <xsd:simpleType>
        <xsd:restriction base="dms:Note"/>
      </xsd:simpleType>
    </xsd:element>
    <xsd:element name="_ip_UnifiedCompliancePolicyUIAction" ma:index="24"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7832773-9414-42b9-95c3-36a558d8f74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GenerationTime" ma:index="10" nillable="true" ma:displayName="MediaServiceGenerationTime" ma:hidden="true" ma:internalName="MediaServiceGenerationTime" ma:readOnly="true">
      <xsd:simpleType>
        <xsd:restriction base="dms:Text"/>
      </xsd:simpleType>
    </xsd:element>
    <xsd:element name="MediaServiceEventHashCode" ma:index="11" nillable="true" ma:displayName="MediaServiceEventHashCode" ma:hidden="true" ma:internalName="MediaServiceEventHashCode" ma:readOnly="true">
      <xsd:simpleType>
        <xsd:restriction base="dms:Text"/>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LengthInSeconds" ma:index="19" nillable="true" ma:displayName="Length (seconds)"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144f5b13-403a-4dd3-b9ce-b7b6c8a6603a"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9f6012f1-210b-47d8-98a5-79507b18255d"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2396aa7e-ad57-49d2-b18b-708832d3d098}" ma:internalName="TaxCatchAll" ma:showField="CatchAllData" ma:web="9f6012f1-210b-47d8-98a5-79507b18255d">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65EE1FE-107C-4569-B592-15D5BC9EAC28}"/>
</file>

<file path=customXml/itemProps2.xml><?xml version="1.0" encoding="utf-8"?>
<ds:datastoreItem xmlns:ds="http://schemas.openxmlformats.org/officeDocument/2006/customXml" ds:itemID="{36B3FCBE-0656-4F79-96DD-4F695E8B17C4}"/>
</file>

<file path=docProps/app.xml><?xml version="1.0" encoding="utf-8"?>
<Properties xmlns="http://schemas.openxmlformats.org/officeDocument/2006/extended-properties" xmlns:vt="http://schemas.openxmlformats.org/officeDocument/2006/docPropsVTypes">
  <TotalTime>391</TotalTime>
  <Words>1119</Words>
  <Application>Microsoft Office PowerPoint</Application>
  <PresentationFormat>On-screen Show (4:3)</PresentationFormat>
  <Paragraphs>196</Paragraphs>
  <Slides>18</Slides>
  <Notes>17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Times</vt:lpstr>
      <vt:lpstr>Times New Roman</vt:lpstr>
      <vt:lpstr>STANDARD</vt:lpstr>
      <vt:lpstr>PowerPoint Presentation</vt:lpstr>
      <vt:lpstr>Value – Cost =Return which pays:</vt:lpstr>
      <vt:lpstr>A viable project has a value sufficient to:  </vt:lpstr>
      <vt:lpstr>PowerPoint Presentation</vt:lpstr>
      <vt:lpstr>Value of an “income” project.  </vt:lpstr>
      <vt:lpstr>The cap rate indicates how the market values a stream of income (NOI)</vt:lpstr>
      <vt:lpstr>Cap rates differ by  sector, city and over time</vt:lpstr>
      <vt:lpstr>Web sites where you can  track cap rates by region, sector and investor type</vt:lpstr>
      <vt:lpstr>Cap rate is the inverse of the  P/E ratio used in the stock market</vt:lpstr>
      <vt:lpstr>Other stock P/E ratios</vt:lpstr>
      <vt:lpstr>PowerPoint Presentation</vt:lpstr>
      <vt:lpstr>Feasible Project Costs are the maximum costs that can be incurred and still attract investment. </vt:lpstr>
      <vt:lpstr>PowerPoint Presentation</vt:lpstr>
      <vt:lpstr>A project’s “return on cost” requirement is a quick indicator of its cost of capital  First, what is the required blended cost of capital? </vt:lpstr>
      <vt:lpstr>The minimum required cash-on-cash return is the “hurdle rate” based on blended cost of capital and duration of development period</vt:lpstr>
      <vt:lpstr>Hurdle rate varies with project development period. </vt:lpstr>
      <vt:lpstr>Pop quiz 2 What is the Feasible Project Cost?</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Charles Long</dc:creator>
  <cp:lastModifiedBy>Charles Long</cp:lastModifiedBy>
  <cp:revision>17</cp:revision>
  <dcterms:created xsi:type="dcterms:W3CDTF">2022-10-10T22:58:54Z</dcterms:created>
  <dcterms:modified xsi:type="dcterms:W3CDTF">2023-01-13T01:40:06Z</dcterms:modified>
</cp:coreProperties>
</file>